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263" r:id="rId5"/>
    <p:sldId id="264" r:id="rId6"/>
    <p:sldId id="269" r:id="rId7"/>
    <p:sldId id="265" r:id="rId8"/>
    <p:sldId id="256" r:id="rId9"/>
    <p:sldId id="257" r:id="rId10"/>
    <p:sldId id="258" r:id="rId11"/>
    <p:sldId id="259" r:id="rId12"/>
    <p:sldId id="260" r:id="rId13"/>
    <p:sldId id="261" r:id="rId14"/>
    <p:sldId id="262" r:id="rId15"/>
    <p:sldId id="346" r:id="rId16"/>
    <p:sldId id="366" r:id="rId17"/>
    <p:sldId id="367" r:id="rId18"/>
    <p:sldId id="368" r:id="rId19"/>
    <p:sldId id="369" r:id="rId20"/>
    <p:sldId id="370" r:id="rId21"/>
    <p:sldId id="371" r:id="rId22"/>
    <p:sldId id="372" r:id="rId23"/>
    <p:sldId id="373" r:id="rId24"/>
    <p:sldId id="374" r:id="rId25"/>
    <p:sldId id="375" r:id="rId26"/>
    <p:sldId id="376" r:id="rId27"/>
    <p:sldId id="377" r:id="rId28"/>
    <p:sldId id="378" r:id="rId29"/>
    <p:sldId id="379" r:id="rId30"/>
    <p:sldId id="383" r:id="rId31"/>
    <p:sldId id="384" r:id="rId32"/>
    <p:sldId id="385" r:id="rId33"/>
    <p:sldId id="386" r:id="rId34"/>
    <p:sldId id="387" r:id="rId35"/>
    <p:sldId id="333" r:id="rId36"/>
    <p:sldId id="345" r:id="rId37"/>
    <p:sldId id="334" r:id="rId3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1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66C2C6-5E54-4E6E-AD17-1EB37B9CB015}" type="datetimeFigureOut">
              <a:rPr lang="nl-NL" smtClean="0"/>
              <a:t>30-8-2026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11B84D-19D8-4166-8DF5-B68B521A61B8}" type="slidenum">
              <a:rPr lang="nl-NL" smtClean="0"/>
              <a:t>‹nr.›</a:t>
            </a:fld>
            <a:endParaRPr lang="nl-NL"/>
          </a:p>
        </p:txBody>
      </p:sp>
    </p:spTree>
    <p:extLst>
      <p:ext uri="{BB962C8B-B14F-4D97-AF65-F5344CB8AC3E}">
        <p14:creationId xmlns:p14="http://schemas.microsoft.com/office/powerpoint/2010/main" val="803088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A9D642-93F0-4344-84D8-8A4B4324463D}" type="slidenum">
              <a:rPr lang="en-US" smtClean="0"/>
              <a:t>12</a:t>
            </a:fld>
            <a:endParaRPr lang="en-US"/>
          </a:p>
        </p:txBody>
      </p:sp>
    </p:spTree>
    <p:extLst>
      <p:ext uri="{BB962C8B-B14F-4D97-AF65-F5344CB8AC3E}">
        <p14:creationId xmlns:p14="http://schemas.microsoft.com/office/powerpoint/2010/main" val="3705085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A9D642-93F0-4344-84D8-8A4B4324463D}" type="slidenum">
              <a:rPr lang="en-US" smtClean="0"/>
              <a:t>14</a:t>
            </a:fld>
            <a:endParaRPr lang="en-US"/>
          </a:p>
        </p:txBody>
      </p:sp>
    </p:spTree>
    <p:extLst>
      <p:ext uri="{BB962C8B-B14F-4D97-AF65-F5344CB8AC3E}">
        <p14:creationId xmlns:p14="http://schemas.microsoft.com/office/powerpoint/2010/main" val="1286751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kern="1200" dirty="0">
                <a:solidFill>
                  <a:schemeClr val="tx1"/>
                </a:solidFill>
                <a:effectLst/>
                <a:latin typeface="+mn-lt"/>
                <a:ea typeface="+mn-ea"/>
                <a:cs typeface="+mn-cs"/>
              </a:rPr>
              <a:t>façade inspirée de la forme d'une tête de requin marteau : un nez large et puissant avec des lignes horizontales prononcées.</a:t>
            </a:r>
            <a:endParaRPr lang="en-US" dirty="0"/>
          </a:p>
        </p:txBody>
      </p:sp>
      <p:sp>
        <p:nvSpPr>
          <p:cNvPr id="4" name="Slide Number Placeholder 3"/>
          <p:cNvSpPr>
            <a:spLocks noGrp="1"/>
          </p:cNvSpPr>
          <p:nvPr>
            <p:ph type="sldNum" sz="quarter" idx="5"/>
          </p:nvPr>
        </p:nvSpPr>
        <p:spPr/>
        <p:txBody>
          <a:bodyPr/>
          <a:lstStyle/>
          <a:p>
            <a:fld id="{9CA9D642-93F0-4344-84D8-8A4B4324463D}" type="slidenum">
              <a:rPr lang="en-US" smtClean="0"/>
              <a:t>15</a:t>
            </a:fld>
            <a:endParaRPr lang="en-US"/>
          </a:p>
        </p:txBody>
      </p:sp>
    </p:spTree>
    <p:extLst>
      <p:ext uri="{BB962C8B-B14F-4D97-AF65-F5344CB8AC3E}">
        <p14:creationId xmlns:p14="http://schemas.microsoft.com/office/powerpoint/2010/main" val="4135326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err="1">
                <a:solidFill>
                  <a:schemeClr val="tx1"/>
                </a:solidFill>
                <a:effectLst/>
                <a:latin typeface="+mn-lt"/>
                <a:ea typeface="+mn-ea"/>
                <a:cs typeface="+mn-cs"/>
              </a:rPr>
              <a:t>L’Across</a:t>
            </a:r>
            <a:r>
              <a:rPr lang="en-US" sz="1200" b="0" i="0" kern="1200" dirty="0">
                <a:solidFill>
                  <a:schemeClr val="tx1"/>
                </a:solidFill>
                <a:effectLst/>
                <a:latin typeface="+mn-lt"/>
                <a:ea typeface="+mn-ea"/>
                <a:cs typeface="+mn-cs"/>
              </a:rPr>
              <a:t> est </a:t>
            </a:r>
            <a:r>
              <a:rPr lang="en-US" sz="1200" b="0" i="0" kern="1200" dirty="0" err="1">
                <a:solidFill>
                  <a:schemeClr val="tx1"/>
                </a:solidFill>
                <a:effectLst/>
                <a:latin typeface="+mn-lt"/>
                <a:ea typeface="+mn-ea"/>
                <a:cs typeface="+mn-cs"/>
              </a:rPr>
              <a:t>proposé</a:t>
            </a:r>
            <a:r>
              <a:rPr lang="en-US" sz="1200" b="0" i="0" kern="1200" dirty="0">
                <a:solidFill>
                  <a:schemeClr val="tx1"/>
                </a:solidFill>
                <a:effectLst/>
                <a:latin typeface="+mn-lt"/>
                <a:ea typeface="+mn-ea"/>
                <a:cs typeface="+mn-cs"/>
              </a:rPr>
              <a:t> dans </a:t>
            </a:r>
            <a:r>
              <a:rPr lang="en-US" sz="1200" b="0" i="0" kern="1200" dirty="0" err="1">
                <a:solidFill>
                  <a:schemeClr val="tx1"/>
                </a:solidFill>
                <a:effectLst/>
                <a:latin typeface="+mn-lt"/>
                <a:ea typeface="+mn-ea"/>
                <a:cs typeface="+mn-cs"/>
              </a:rPr>
              <a:t>une</a:t>
            </a:r>
            <a:r>
              <a:rPr lang="en-US" sz="1200" b="0" i="0" kern="1200" dirty="0">
                <a:solidFill>
                  <a:schemeClr val="tx1"/>
                </a:solidFill>
                <a:effectLst/>
                <a:latin typeface="+mn-lt"/>
                <a:ea typeface="+mn-ea"/>
                <a:cs typeface="+mn-cs"/>
              </a:rPr>
              <a:t> palette de quatre couleurs de carrosserie, </a:t>
            </a:r>
            <a:r>
              <a:rPr lang="en-US" sz="1200" b="0" i="0" kern="1200" dirty="0" err="1">
                <a:solidFill>
                  <a:schemeClr val="tx1"/>
                </a:solidFill>
                <a:effectLst/>
                <a:latin typeface="+mn-lt"/>
                <a:ea typeface="+mn-ea"/>
                <a:cs typeface="+mn-cs"/>
              </a:rPr>
              <a:t>permettant</a:t>
            </a:r>
            <a:r>
              <a:rPr lang="en-US" sz="1200" b="0" i="0" kern="1200" dirty="0">
                <a:solidFill>
                  <a:schemeClr val="tx1"/>
                </a:solidFill>
                <a:effectLst/>
                <a:latin typeface="+mn-lt"/>
                <a:ea typeface="+mn-ea"/>
                <a:cs typeface="+mn-cs"/>
              </a:rPr>
              <a:t> à </a:t>
            </a:r>
            <a:r>
              <a:rPr lang="en-US" sz="1200" b="0" i="0" kern="1200" dirty="0" err="1">
                <a:solidFill>
                  <a:schemeClr val="tx1"/>
                </a:solidFill>
                <a:effectLst/>
                <a:latin typeface="+mn-lt"/>
                <a:ea typeface="+mn-ea"/>
                <a:cs typeface="+mn-cs"/>
              </a:rPr>
              <a:t>chaque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conducteur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d’exprimer</a:t>
            </a:r>
            <a:r>
              <a:rPr lang="en-US" sz="1200" b="0" i="0" kern="1200" dirty="0">
                <a:solidFill>
                  <a:schemeClr val="tx1"/>
                </a:solidFill>
                <a:effectLst/>
                <a:latin typeface="+mn-lt"/>
                <a:ea typeface="+mn-ea"/>
                <a:cs typeface="+mn-cs"/>
              </a:rPr>
              <a:t> son style et </a:t>
            </a:r>
            <a:r>
              <a:rPr lang="en-US" sz="1200" b="0" i="0" kern="1200" dirty="0" err="1">
                <a:solidFill>
                  <a:schemeClr val="tx1"/>
                </a:solidFill>
                <a:effectLst/>
                <a:latin typeface="+mn-lt"/>
                <a:ea typeface="+mn-ea"/>
                <a:cs typeface="+mn-cs"/>
              </a:rPr>
              <a:t>sa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personnalité</a:t>
            </a:r>
            <a:r>
              <a:rPr lang="en-US" sz="1200" b="0" i="0" kern="120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9CA9D642-93F0-4344-84D8-8A4B4324463D}" type="slidenum">
              <a:rPr lang="en-US" smtClean="0"/>
              <a:t>16</a:t>
            </a:fld>
            <a:endParaRPr lang="en-US"/>
          </a:p>
        </p:txBody>
      </p:sp>
    </p:spTree>
    <p:extLst>
      <p:ext uri="{BB962C8B-B14F-4D97-AF65-F5344CB8AC3E}">
        <p14:creationId xmlns:p14="http://schemas.microsoft.com/office/powerpoint/2010/main" val="548678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dirty="0"/>
              <a:t>Pensé pour tirer pleinement parti de la polyvalence d’un SUV, l’intérieur de l’</a:t>
            </a:r>
            <a:r>
              <a:rPr lang="fr-FR" sz="1200" dirty="0" err="1"/>
              <a:t>Across</a:t>
            </a:r>
            <a:r>
              <a:rPr lang="fr-FR" sz="1200" dirty="0"/>
              <a:t> adopte une architecture en îlots innovante. Les écrans, le système Shift-by-Wire et les principales commandes sont organisés en zones fonctionnelles intuitives, créant un poste de conduite à la fois ergonomique et élégant. Le résultat : une expérience immersive où technologie, confort et connectivité smartphone fluide se conjuguent au quotidien.</a:t>
            </a:r>
            <a:endParaRPr lang="en-US" sz="1200" dirty="0"/>
          </a:p>
        </p:txBody>
      </p:sp>
      <p:sp>
        <p:nvSpPr>
          <p:cNvPr id="4" name="Slide Number Placeholder 3"/>
          <p:cNvSpPr>
            <a:spLocks noGrp="1"/>
          </p:cNvSpPr>
          <p:nvPr>
            <p:ph type="sldNum" sz="quarter" idx="5"/>
          </p:nvPr>
        </p:nvSpPr>
        <p:spPr/>
        <p:txBody>
          <a:bodyPr/>
          <a:lstStyle/>
          <a:p>
            <a:fld id="{9CA9D642-93F0-4344-84D8-8A4B4324463D}" type="slidenum">
              <a:rPr lang="en-US" smtClean="0"/>
              <a:t>17</a:t>
            </a:fld>
            <a:endParaRPr lang="en-US"/>
          </a:p>
        </p:txBody>
      </p:sp>
    </p:spTree>
    <p:extLst>
      <p:ext uri="{BB962C8B-B14F-4D97-AF65-F5344CB8AC3E}">
        <p14:creationId xmlns:p14="http://schemas.microsoft.com/office/powerpoint/2010/main" val="2885852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Les sièges avant à réglage électrique offrent un niveau de confort exceptionnel, avec un siège conducteur réglable dans 10 directions et doté d’une fonction mémoire pour deux conducteurs, ainsi qu’un siège passager réglable dans 8 directions. Les assises et dossiers chauffants, les matériaux soigneusement sélectionnés et le design ergonomique enveloppant garantissent au conducteur comme au passager de rester détendus et reposés, même lors des longs trajets</a:t>
            </a:r>
            <a:endParaRPr lang="en-US" dirty="0"/>
          </a:p>
        </p:txBody>
      </p:sp>
      <p:sp>
        <p:nvSpPr>
          <p:cNvPr id="4" name="Slide Number Placeholder 3"/>
          <p:cNvSpPr>
            <a:spLocks noGrp="1"/>
          </p:cNvSpPr>
          <p:nvPr>
            <p:ph type="sldNum" sz="quarter" idx="5"/>
          </p:nvPr>
        </p:nvSpPr>
        <p:spPr/>
        <p:txBody>
          <a:bodyPr/>
          <a:lstStyle/>
          <a:p>
            <a:fld id="{9CA9D642-93F0-4344-84D8-8A4B4324463D}" type="slidenum">
              <a:rPr lang="en-US" smtClean="0"/>
              <a:t>18</a:t>
            </a:fld>
            <a:endParaRPr lang="en-US"/>
          </a:p>
        </p:txBody>
      </p:sp>
    </p:spTree>
    <p:extLst>
      <p:ext uri="{BB962C8B-B14F-4D97-AF65-F5344CB8AC3E}">
        <p14:creationId xmlns:p14="http://schemas.microsoft.com/office/powerpoint/2010/main" val="1860337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1" dirty="0"/>
              <a:t>Interfaces numériques et commande vocale</a:t>
            </a:r>
            <a:r>
              <a:rPr lang="fr-FR" dirty="0"/>
              <a:t>: L’intégration des interfaces numériques, depuis les deux grands écrans numériques configurables et l’affichage tête haute jusqu’à la commande vocale, crée un environnement de conduite intuitif et immersif. Le divertissement, la navigation et les fonctions du véhicule sont réunis dans un système cohérent, offrant un accès simple et rapide à toutes les informations et commandes </a:t>
            </a:r>
            <a:r>
              <a:rPr lang="fr-FR" dirty="0" err="1"/>
              <a:t>essentielles.Les</a:t>
            </a:r>
            <a:r>
              <a:rPr lang="fr-FR" dirty="0"/>
              <a:t> écrans peuvent être entièrement personnalisés selon vos préférences. Vous choisissez les informations affichées ainsi que leur emplacement à l’écran, afin que le poste de conduite corresponde parfaitement à votre style de conduite et à vos besoins.</a:t>
            </a:r>
          </a:p>
          <a:p>
            <a:r>
              <a:rPr lang="fr-FR" b="1" dirty="0"/>
              <a:t>Affichage tête haute (HUD):</a:t>
            </a:r>
            <a:r>
              <a:rPr lang="fr-FR" dirty="0"/>
              <a:t>L’affichage tête haute projette les informations de conduite essentielles directement dans le champ de vision du conducteur. Les indications de navigation, la vitesse et d’autres données pertinentes sont affichées de manière claire sur le pare-brise, à une distance virtuelle d’environ quatre à six mètres. Cela permet de maintenir l’attention sur la route en </a:t>
            </a:r>
            <a:r>
              <a:rPr lang="fr-FR" dirty="0" err="1"/>
              <a:t>permanence.Grâce</a:t>
            </a:r>
            <a:r>
              <a:rPr lang="fr-FR" dirty="0"/>
              <a:t> aux trois modes d’affichage disponibles, Standard, Minimum et Full, la présentation des informations peut être adaptée aux préférences personnelles du conducteur.</a:t>
            </a:r>
          </a:p>
          <a:p>
            <a:r>
              <a:rPr lang="fr-FR" b="1" dirty="0"/>
              <a:t>Commande vocale</a:t>
            </a:r>
            <a:r>
              <a:rPr lang="fr-FR" dirty="0"/>
              <a:t>: Deux microphones intégrés dans la garniture de pavillon permettent une reconnaissance vocale efficace. Le système s’active simplement par la commande vocale : « Hey Suzuki ».</a:t>
            </a:r>
            <a:endParaRPr lang="en-US" dirty="0"/>
          </a:p>
        </p:txBody>
      </p:sp>
      <p:sp>
        <p:nvSpPr>
          <p:cNvPr id="4" name="Slide Number Placeholder 3"/>
          <p:cNvSpPr>
            <a:spLocks noGrp="1"/>
          </p:cNvSpPr>
          <p:nvPr>
            <p:ph type="sldNum" sz="quarter" idx="5"/>
          </p:nvPr>
        </p:nvSpPr>
        <p:spPr/>
        <p:txBody>
          <a:bodyPr/>
          <a:lstStyle/>
          <a:p>
            <a:fld id="{9CA9D642-93F0-4344-84D8-8A4B4324463D}" type="slidenum">
              <a:rPr lang="en-US" smtClean="0"/>
              <a:t>19</a:t>
            </a:fld>
            <a:endParaRPr lang="en-US"/>
          </a:p>
        </p:txBody>
      </p:sp>
    </p:spTree>
    <p:extLst>
      <p:ext uri="{BB962C8B-B14F-4D97-AF65-F5344CB8AC3E}">
        <p14:creationId xmlns:p14="http://schemas.microsoft.com/office/powerpoint/2010/main" val="4074704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5 ports USB (type C) présents à côté du chargeur de smartphone sans fil.</a:t>
            </a:r>
            <a:endParaRPr lang="en-US" dirty="0"/>
          </a:p>
        </p:txBody>
      </p:sp>
      <p:sp>
        <p:nvSpPr>
          <p:cNvPr id="4" name="Slide Number Placeholder 3"/>
          <p:cNvSpPr>
            <a:spLocks noGrp="1"/>
          </p:cNvSpPr>
          <p:nvPr>
            <p:ph type="sldNum" sz="quarter" idx="5"/>
          </p:nvPr>
        </p:nvSpPr>
        <p:spPr/>
        <p:txBody>
          <a:bodyPr/>
          <a:lstStyle/>
          <a:p>
            <a:fld id="{9CA9D642-93F0-4344-84D8-8A4B4324463D}" type="slidenum">
              <a:rPr lang="en-US" smtClean="0"/>
              <a:t>20</a:t>
            </a:fld>
            <a:endParaRPr lang="en-US"/>
          </a:p>
        </p:txBody>
      </p:sp>
    </p:spTree>
    <p:extLst>
      <p:ext uri="{BB962C8B-B14F-4D97-AF65-F5344CB8AC3E}">
        <p14:creationId xmlns:p14="http://schemas.microsoft.com/office/powerpoint/2010/main" val="2187308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a:effectLst/>
                <a:latin typeface="Segoe UI" panose="020B0502040204020203" pitchFamily="34" charset="0"/>
              </a:rPr>
              <a:t>De PE10 e-</a:t>
            </a:r>
            <a:r>
              <a:rPr lang="nl-NL" b="0" i="0" dirty="0" err="1">
                <a:effectLst/>
                <a:latin typeface="Segoe UI" panose="020B0502040204020203" pitchFamily="34" charset="0"/>
              </a:rPr>
              <a:t>Transaxle</a:t>
            </a:r>
            <a:r>
              <a:rPr lang="nl-NL" b="0" i="0" dirty="0">
                <a:effectLst/>
                <a:latin typeface="Segoe UI" panose="020B0502040204020203" pitchFamily="34" charset="0"/>
              </a:rPr>
              <a:t> combineert een MG1-generator, MG2-aandrijfmotor en e-CVT transmissie in een compacte en efficiënte aandrijflijn. Dankzij het 4-assige ontwerp, de power-split planetaire </a:t>
            </a:r>
            <a:r>
              <a:rPr lang="nl-NL" b="0" i="0" dirty="0" err="1">
                <a:effectLst/>
                <a:latin typeface="Segoe UI" panose="020B0502040204020203" pitchFamily="34" charset="0"/>
              </a:rPr>
              <a:t>tandwielset</a:t>
            </a:r>
            <a:r>
              <a:rPr lang="nl-NL" b="0" i="0" dirty="0">
                <a:effectLst/>
                <a:latin typeface="Segoe UI" panose="020B0502040204020203" pitchFamily="34" charset="0"/>
              </a:rPr>
              <a:t> en geoptimaliseerde tandwielen worden gewicht, energieverliezen en geluidsniveau sterk gereduceerd.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a:effectLst/>
                <a:latin typeface="Segoe UI" panose="020B0502040204020203" pitchFamily="34" charset="0"/>
              </a:rPr>
              <a:t>Een geavanceerd olie- en watergekoeld smeersysteem zorgt voor hoge efficiëntie, prestaties en duurzaamheid van de hybride aandrijflijn.</a:t>
            </a:r>
          </a:p>
          <a:p>
            <a:endParaRPr lang="en-US" dirty="0"/>
          </a:p>
          <a:p>
            <a:r>
              <a:rPr lang="en-US" dirty="0"/>
              <a:t>Heel </a:t>
            </a:r>
            <a:r>
              <a:rPr lang="en-US" dirty="0" err="1"/>
              <a:t>weinig</a:t>
            </a:r>
            <a:r>
              <a:rPr lang="en-US" dirty="0"/>
              <a:t> plugin </a:t>
            </a:r>
            <a:r>
              <a:rPr lang="en-US" dirty="0" err="1"/>
              <a:t>wagens</a:t>
            </a:r>
            <a:r>
              <a:rPr lang="en-US" dirty="0"/>
              <a:t> </a:t>
            </a:r>
            <a:r>
              <a:rPr lang="en-US" dirty="0" err="1"/>
              <a:t>kunnen</a:t>
            </a:r>
            <a:r>
              <a:rPr lang="en-US" dirty="0"/>
              <a:t> DC laden. Mercedes, Mitsubishi, </a:t>
            </a:r>
            <a:r>
              <a:rPr lang="en-US" dirty="0" err="1"/>
              <a:t>Rangrover</a:t>
            </a:r>
            <a:r>
              <a:rPr lang="en-US" dirty="0"/>
              <a:t>, VW, Toyota </a:t>
            </a:r>
            <a:r>
              <a:rPr lang="en-US" dirty="0" err="1"/>
              <a:t>en</a:t>
            </a:r>
            <a:r>
              <a:rPr lang="en-US" dirty="0"/>
              <a:t> Suzuki </a:t>
            </a:r>
          </a:p>
          <a:p>
            <a:endParaRPr lang="en-US" dirty="0"/>
          </a:p>
          <a:p>
            <a:pPr fontAlgn="t"/>
            <a:r>
              <a:rPr lang="nl-NL" b="1" i="0" dirty="0">
                <a:effectLst/>
                <a:latin typeface="Segoe UI" panose="020B0502040204020203" pitchFamily="34" charset="0"/>
              </a:rPr>
              <a:t>Nieuwe geïntegreerde </a:t>
            </a:r>
            <a:r>
              <a:rPr lang="nl-NL" b="1" i="0" dirty="0" err="1">
                <a:effectLst/>
                <a:latin typeface="Segoe UI" panose="020B0502040204020203" pitchFamily="34" charset="0"/>
              </a:rPr>
              <a:t>eAxle</a:t>
            </a:r>
            <a:r>
              <a:rPr lang="nl-NL" b="0" i="0" dirty="0">
                <a:effectLst/>
                <a:latin typeface="Segoe UI" panose="020B0502040204020203" pitchFamily="34" charset="0"/>
              </a:rPr>
              <a:t> met compactere afmetingen en hogere efficiëntie</a:t>
            </a:r>
          </a:p>
          <a:p>
            <a:pPr fontAlgn="t"/>
            <a:r>
              <a:rPr lang="nl-NL" b="1" i="0" dirty="0">
                <a:effectLst/>
                <a:latin typeface="Segoe UI" panose="020B0502040204020203" pitchFamily="34" charset="0"/>
              </a:rPr>
              <a:t>Geïntegreerde PCU, DC/DC-converter, MG1 &amp; MG2</a:t>
            </a:r>
            <a:r>
              <a:rPr lang="nl-NL" b="0" i="0" dirty="0">
                <a:effectLst/>
                <a:latin typeface="Segoe UI" panose="020B0502040204020203" pitchFamily="34" charset="0"/>
              </a:rPr>
              <a:t> voor minder gewicht en minder energieverliezen</a:t>
            </a:r>
          </a:p>
          <a:p>
            <a:pPr fontAlgn="t"/>
            <a:r>
              <a:rPr lang="nl-NL" b="1" i="0" dirty="0">
                <a:effectLst/>
                <a:latin typeface="Segoe UI" panose="020B0502040204020203" pitchFamily="34" charset="0"/>
              </a:rPr>
              <a:t>Nieuwe krachtige lader</a:t>
            </a:r>
            <a:r>
              <a:rPr lang="nl-NL" b="0" i="0" dirty="0">
                <a:effectLst/>
                <a:latin typeface="Segoe UI" panose="020B0502040204020203" pitchFamily="34" charset="0"/>
              </a:rPr>
              <a:t> geïntegreerd bovenop de </a:t>
            </a:r>
            <a:r>
              <a:rPr lang="nl-NL" b="0" i="0" dirty="0" err="1">
                <a:effectLst/>
                <a:latin typeface="Segoe UI" panose="020B0502040204020203" pitchFamily="34" charset="0"/>
              </a:rPr>
              <a:t>eAxle</a:t>
            </a:r>
            <a:endParaRPr lang="nl-NL" b="0" i="0" dirty="0">
              <a:effectLst/>
              <a:latin typeface="Segoe UI" panose="020B0502040204020203" pitchFamily="34" charset="0"/>
            </a:endParaRPr>
          </a:p>
          <a:p>
            <a:pPr fontAlgn="t"/>
            <a:r>
              <a:rPr lang="nl-NL" b="1" i="0" dirty="0">
                <a:effectLst/>
                <a:latin typeface="Segoe UI" panose="020B0502040204020203" pitchFamily="34" charset="0"/>
              </a:rPr>
              <a:t>CCS DC-</a:t>
            </a:r>
            <a:r>
              <a:rPr lang="nl-NL" b="1" i="0" dirty="0" err="1">
                <a:effectLst/>
                <a:latin typeface="Segoe UI" panose="020B0502040204020203" pitchFamily="34" charset="0"/>
              </a:rPr>
              <a:t>snelladen</a:t>
            </a:r>
            <a:r>
              <a:rPr lang="nl-NL" b="0" i="0" dirty="0">
                <a:effectLst/>
                <a:latin typeface="Segoe UI" panose="020B0502040204020203" pitchFamily="34" charset="0"/>
              </a:rPr>
              <a:t> voor sneller en flexibeler laden</a:t>
            </a:r>
          </a:p>
          <a:p>
            <a:pPr fontAlgn="t"/>
            <a:r>
              <a:rPr lang="nl-NL" b="1" i="0" dirty="0">
                <a:effectLst/>
                <a:latin typeface="Segoe UI" panose="020B0502040204020203" pitchFamily="34" charset="0"/>
              </a:rPr>
              <a:t>MG2 vermogen verhoogd van 180 pk naar 203 pk</a:t>
            </a:r>
            <a:r>
              <a:rPr lang="nl-NL" b="0" i="0" dirty="0">
                <a:effectLst/>
                <a:latin typeface="Segoe UI" panose="020B0502040204020203" pitchFamily="34" charset="0"/>
              </a:rPr>
              <a:t> (+13%)</a:t>
            </a:r>
          </a:p>
          <a:p>
            <a:pPr fontAlgn="t"/>
            <a:r>
              <a:rPr lang="nl-NL" b="1" i="0" dirty="0">
                <a:effectLst/>
                <a:latin typeface="Segoe UI" panose="020B0502040204020203" pitchFamily="34" charset="0"/>
              </a:rPr>
              <a:t>MG2 koppel verhoogd van 200 Nm naar 270 Nm</a:t>
            </a:r>
            <a:r>
              <a:rPr lang="nl-NL" b="0" i="0" dirty="0">
                <a:effectLst/>
                <a:latin typeface="Segoe UI" panose="020B0502040204020203" pitchFamily="34" charset="0"/>
              </a:rPr>
              <a:t> (+35%)</a:t>
            </a:r>
          </a:p>
          <a:p>
            <a:pPr fontAlgn="t"/>
            <a:r>
              <a:rPr lang="nl-NL" b="1" i="0" dirty="0">
                <a:effectLst/>
                <a:latin typeface="Segoe UI" panose="020B0502040204020203" pitchFamily="34" charset="0"/>
              </a:rPr>
              <a:t>650V DC/DC boost-conversie</a:t>
            </a:r>
            <a:r>
              <a:rPr lang="nl-NL" b="0" i="0" dirty="0">
                <a:effectLst/>
                <a:latin typeface="Segoe UI" panose="020B0502040204020203" pitchFamily="34" charset="0"/>
              </a:rPr>
              <a:t> voor hogere systeemprestaties</a:t>
            </a:r>
          </a:p>
          <a:p>
            <a:pPr fontAlgn="t"/>
            <a:r>
              <a:rPr lang="nl-NL" b="1" i="0" dirty="0">
                <a:effectLst/>
                <a:latin typeface="Segoe UI" panose="020B0502040204020203" pitchFamily="34" charset="0"/>
              </a:rPr>
              <a:t>Water- en oliekoeling</a:t>
            </a:r>
            <a:r>
              <a:rPr lang="nl-NL" b="0" i="0" dirty="0">
                <a:effectLst/>
                <a:latin typeface="Segoe UI" panose="020B0502040204020203" pitchFamily="34" charset="0"/>
              </a:rPr>
              <a:t> voor optimale prestaties en duurzaamheid</a:t>
            </a:r>
          </a:p>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A9D642-93F0-4344-84D8-8A4B4324463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80338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nl-NL" b="1" i="0" dirty="0" err="1">
                <a:effectLst/>
                <a:latin typeface="Segoe UI" panose="020B0502040204020203" pitchFamily="34" charset="0"/>
              </a:rPr>
              <a:t>Hoogspannings</a:t>
            </a:r>
            <a:r>
              <a:rPr lang="nl-NL" b="1" i="0" dirty="0">
                <a:effectLst/>
                <a:latin typeface="Segoe UI" panose="020B0502040204020203" pitchFamily="34" charset="0"/>
              </a:rPr>
              <a:t> Lithium-Ion Batterij</a:t>
            </a:r>
            <a:endParaRPr lang="nl-NL" b="0" i="0" dirty="0">
              <a:effectLst/>
              <a:latin typeface="Segoe UI" panose="020B0502040204020203" pitchFamily="34" charset="0"/>
            </a:endParaRPr>
          </a:p>
          <a:p>
            <a:pPr fontAlgn="t">
              <a:buFont typeface="Arial" panose="020B0604020202020204" pitchFamily="34" charset="0"/>
              <a:buChar char="•"/>
            </a:pPr>
            <a:r>
              <a:rPr lang="nl-NL" b="0" i="0" dirty="0">
                <a:effectLst/>
                <a:latin typeface="Segoe UI" panose="020B0502040204020203" pitchFamily="34" charset="0"/>
              </a:rPr>
              <a:t>391V batterijpakket met 104 cellen (26 x 4 modules)</a:t>
            </a:r>
          </a:p>
          <a:p>
            <a:pPr fontAlgn="t">
              <a:buFont typeface="Arial" panose="020B0604020202020204" pitchFamily="34" charset="0"/>
              <a:buChar char="•"/>
            </a:pPr>
            <a:r>
              <a:rPr lang="nl-NL" b="0" i="0" dirty="0">
                <a:effectLst/>
                <a:latin typeface="Segoe UI" panose="020B0502040204020203" pitchFamily="34" charset="0"/>
              </a:rPr>
              <a:t>Capaciteit van 58 Ah voor optimale balans tussen vermogen, efficiëntie en levensduur</a:t>
            </a:r>
          </a:p>
          <a:p>
            <a:pPr fontAlgn="t">
              <a:buFont typeface="Arial" panose="020B0604020202020204" pitchFamily="34" charset="0"/>
              <a:buChar char="•"/>
            </a:pPr>
            <a:endParaRPr lang="nl-NL" b="0" i="0" dirty="0">
              <a:effectLst/>
              <a:latin typeface="Segoe UI" panose="020B0502040204020203" pitchFamily="34" charset="0"/>
            </a:endParaRPr>
          </a:p>
          <a:p>
            <a:pPr fontAlgn="t"/>
            <a:r>
              <a:rPr lang="nl-NL" b="1" i="0" dirty="0">
                <a:effectLst/>
                <a:latin typeface="Segoe UI" panose="020B0502040204020203" pitchFamily="34" charset="0"/>
              </a:rPr>
              <a:t>Geavanceerd </a:t>
            </a:r>
            <a:r>
              <a:rPr lang="nl-NL" b="1" i="0" dirty="0" err="1">
                <a:effectLst/>
                <a:latin typeface="Segoe UI" panose="020B0502040204020203" pitchFamily="34" charset="0"/>
              </a:rPr>
              <a:t>Battery</a:t>
            </a:r>
            <a:r>
              <a:rPr lang="nl-NL" b="1" i="0" dirty="0">
                <a:effectLst/>
                <a:latin typeface="Segoe UI" panose="020B0502040204020203" pitchFamily="34" charset="0"/>
              </a:rPr>
              <a:t> Management System (BMS)</a:t>
            </a:r>
            <a:endParaRPr lang="nl-NL" b="0" i="0" dirty="0">
              <a:effectLst/>
              <a:latin typeface="Segoe UI" panose="020B0502040204020203" pitchFamily="34" charset="0"/>
            </a:endParaRPr>
          </a:p>
          <a:p>
            <a:pPr fontAlgn="t">
              <a:buFont typeface="Arial" panose="020B0604020202020204" pitchFamily="34" charset="0"/>
              <a:buChar char="•"/>
            </a:pPr>
            <a:r>
              <a:rPr lang="nl-NL" b="0" i="0" dirty="0">
                <a:effectLst/>
                <a:latin typeface="Segoe UI" panose="020B0502040204020203" pitchFamily="34" charset="0"/>
              </a:rPr>
              <a:t>Continue monitoring van spanning, stroom en temperatuur</a:t>
            </a:r>
          </a:p>
          <a:p>
            <a:pPr fontAlgn="t">
              <a:buFont typeface="Arial" panose="020B0604020202020204" pitchFamily="34" charset="0"/>
              <a:buChar char="•"/>
            </a:pPr>
            <a:r>
              <a:rPr lang="nl-NL" b="0" i="0" dirty="0">
                <a:effectLst/>
                <a:latin typeface="Segoe UI" panose="020B0502040204020203" pitchFamily="34" charset="0"/>
              </a:rPr>
              <a:t>Optimaliseert laad- en ontlaadstrategie voor maximale prestaties en duurzaamheid</a:t>
            </a:r>
          </a:p>
          <a:p>
            <a:pPr fontAlgn="t">
              <a:buFont typeface="Arial" panose="020B0604020202020204" pitchFamily="34" charset="0"/>
              <a:buChar char="•"/>
            </a:pPr>
            <a:endParaRPr lang="nl-NL" b="0" i="0" dirty="0">
              <a:effectLst/>
              <a:latin typeface="Segoe UI" panose="020B0502040204020203" pitchFamily="34" charset="0"/>
            </a:endParaRPr>
          </a:p>
          <a:p>
            <a:pPr fontAlgn="t"/>
            <a:r>
              <a:rPr lang="nl-NL" b="1" i="0" dirty="0">
                <a:effectLst/>
                <a:latin typeface="Segoe UI" panose="020B0502040204020203" pitchFamily="34" charset="0"/>
              </a:rPr>
              <a:t>Actief Thermisch Management</a:t>
            </a:r>
            <a:endParaRPr lang="nl-NL" b="0" i="0" dirty="0">
              <a:effectLst/>
              <a:latin typeface="Segoe UI" panose="020B0502040204020203" pitchFamily="34" charset="0"/>
            </a:endParaRPr>
          </a:p>
          <a:p>
            <a:pPr fontAlgn="t">
              <a:buFont typeface="Arial" panose="020B0604020202020204" pitchFamily="34" charset="0"/>
              <a:buChar char="•"/>
            </a:pPr>
            <a:r>
              <a:rPr lang="nl-NL" b="0" i="0" dirty="0" err="1">
                <a:effectLst/>
                <a:latin typeface="Segoe UI" panose="020B0502040204020203" pitchFamily="34" charset="0"/>
              </a:rPr>
              <a:t>Vloeistofgekoeld</a:t>
            </a:r>
            <a:r>
              <a:rPr lang="nl-NL" b="0" i="0" dirty="0">
                <a:effectLst/>
                <a:latin typeface="Segoe UI" panose="020B0502040204020203" pitchFamily="34" charset="0"/>
              </a:rPr>
              <a:t> en verwarmd batterijpakket via </a:t>
            </a:r>
            <a:r>
              <a:rPr lang="nl-NL" b="0" i="0" dirty="0" err="1">
                <a:effectLst/>
                <a:latin typeface="Segoe UI" panose="020B0502040204020203" pitchFamily="34" charset="0"/>
              </a:rPr>
              <a:t>brushless</a:t>
            </a:r>
            <a:r>
              <a:rPr lang="nl-NL" b="0" i="0" dirty="0">
                <a:effectLst/>
                <a:latin typeface="Segoe UI" panose="020B0502040204020203" pitchFamily="34" charset="0"/>
              </a:rPr>
              <a:t> waterpomp</a:t>
            </a:r>
          </a:p>
          <a:p>
            <a:pPr fontAlgn="t">
              <a:buFont typeface="Arial" panose="020B0604020202020204" pitchFamily="34" charset="0"/>
              <a:buChar char="•"/>
            </a:pPr>
            <a:r>
              <a:rPr lang="nl-NL" b="0" i="0" dirty="0">
                <a:effectLst/>
                <a:latin typeface="Segoe UI" panose="020B0502040204020203" pitchFamily="34" charset="0"/>
              </a:rPr>
              <a:t>Geïntegreerd met airconditioning- en motorkoelsysteem</a:t>
            </a:r>
          </a:p>
          <a:p>
            <a:pPr fontAlgn="t">
              <a:buFont typeface="Arial" panose="020B0604020202020204" pitchFamily="34" charset="0"/>
              <a:buChar char="•"/>
            </a:pPr>
            <a:endParaRPr lang="nl-NL" b="0" i="0" dirty="0">
              <a:effectLst/>
              <a:latin typeface="Segoe UI" panose="020B0502040204020203" pitchFamily="34" charset="0"/>
            </a:endParaRPr>
          </a:p>
          <a:p>
            <a:pPr fontAlgn="t"/>
            <a:r>
              <a:rPr lang="nl-NL" b="1" i="0" dirty="0">
                <a:effectLst/>
                <a:latin typeface="Segoe UI" panose="020B0502040204020203" pitchFamily="34" charset="0"/>
              </a:rPr>
              <a:t>Resultaat:</a:t>
            </a:r>
            <a:r>
              <a:rPr lang="nl-NL" b="0" i="0" dirty="0">
                <a:effectLst/>
                <a:latin typeface="Segoe UI" panose="020B0502040204020203" pitchFamily="34" charset="0"/>
              </a:rPr>
              <a:t> Compact, krachtig en intelligent batterijplatform dat maximale hybride efficiëntie, prestaties en betrouwbaarheid garandeert.</a:t>
            </a:r>
          </a:p>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A9D642-93F0-4344-84D8-8A4B4324463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32057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a:effectLst/>
                <a:latin typeface="Segoe UI" panose="020B0502040204020203" pitchFamily="34" charset="0"/>
              </a:rPr>
              <a:t>De MC26 beschikt over een </a:t>
            </a:r>
            <a:r>
              <a:rPr lang="nl-NL" b="1" i="0" dirty="0">
                <a:effectLst/>
                <a:latin typeface="Segoe UI" panose="020B0502040204020203" pitchFamily="34" charset="0"/>
              </a:rPr>
              <a:t>geïntegreerde CCS-laadaansluiting</a:t>
            </a:r>
            <a:r>
              <a:rPr lang="nl-NL" b="0" i="0" dirty="0">
                <a:effectLst/>
                <a:latin typeface="Segoe UI" panose="020B0502040204020203" pitchFamily="34" charset="0"/>
              </a:rPr>
              <a:t> die zowel AC- als DC-laden combineert in één compacte laadpoort. Dankzij de slimme laadindicator, automatische kabelvergrendeling en verlichte laadpoort wordt laden eenvoudiger, veiliger en gebruiksvriendelijker. De bestuurder kan de laadstatus in één oogopslag opvolgen via kleur- en lichtsignalen.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err="1">
                <a:effectLst/>
                <a:latin typeface="Segoe UI" panose="020B0502040204020203" pitchFamily="34" charset="0"/>
              </a:rPr>
              <a:t>WitLaadpoort</a:t>
            </a:r>
            <a:r>
              <a:rPr lang="nl-NL" b="0" i="0" dirty="0">
                <a:effectLst/>
                <a:latin typeface="Segoe UI" panose="020B0502040204020203" pitchFamily="34" charset="0"/>
              </a:rPr>
              <a:t> geopend / kabel ontkoppeld</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err="1">
                <a:effectLst/>
                <a:latin typeface="Segoe UI" panose="020B0502040204020203" pitchFamily="34" charset="0"/>
              </a:rPr>
              <a:t>groenLaadvoorbereiding</a:t>
            </a:r>
            <a:r>
              <a:rPr lang="nl-NL" b="0" i="0" dirty="0">
                <a:effectLst/>
                <a:latin typeface="Segoe UI" panose="020B0502040204020203" pitchFamily="34" charset="0"/>
              </a:rPr>
              <a:t> of laden actief</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err="1">
                <a:effectLst/>
                <a:latin typeface="Segoe UI" panose="020B0502040204020203" pitchFamily="34" charset="0"/>
              </a:rPr>
              <a:t>GroenLaden</a:t>
            </a:r>
            <a:r>
              <a:rPr lang="nl-NL" b="0" i="0" dirty="0">
                <a:effectLst/>
                <a:latin typeface="Segoe UI" panose="020B0502040204020203" pitchFamily="34" charset="0"/>
              </a:rPr>
              <a:t> voltooid</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err="1">
                <a:effectLst/>
                <a:latin typeface="Segoe UI" panose="020B0502040204020203" pitchFamily="34" charset="0"/>
              </a:rPr>
              <a:t>BlauwLaadschema</a:t>
            </a:r>
            <a:r>
              <a:rPr lang="nl-NL" b="0" i="0" dirty="0">
                <a:effectLst/>
                <a:latin typeface="Segoe UI" panose="020B0502040204020203" pitchFamily="34" charset="0"/>
              </a:rPr>
              <a:t> actief</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err="1">
                <a:effectLst/>
                <a:latin typeface="Segoe UI" panose="020B0502040204020203" pitchFamily="34" charset="0"/>
              </a:rPr>
              <a:t>RoodStoring</a:t>
            </a:r>
            <a:r>
              <a:rPr lang="nl-NL" b="0" i="0" dirty="0">
                <a:effectLst/>
                <a:latin typeface="Segoe UI" panose="020B0502040204020203" pitchFamily="34" charset="0"/>
              </a:rPr>
              <a:t> of laden niet mogelijk</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i="0" dirty="0">
              <a:effectLst/>
              <a:latin typeface="Segoe UI" panose="020B0502040204020203" pitchFamily="34" charset="0"/>
            </a:endParaRPr>
          </a:p>
          <a:p>
            <a:pPr fontAlgn="t"/>
            <a:r>
              <a:rPr lang="nl-NL" b="0" i="0" dirty="0">
                <a:effectLst/>
                <a:latin typeface="Segoe UI" panose="020B0502040204020203" pitchFamily="34" charset="0"/>
              </a:rPr>
              <a:t>De MC26 beschikt over een moderne </a:t>
            </a:r>
            <a:r>
              <a:rPr lang="nl-NL" b="1" i="0" dirty="0">
                <a:effectLst/>
                <a:latin typeface="Segoe UI" panose="020B0502040204020203" pitchFamily="34" charset="0"/>
              </a:rPr>
              <a:t>Shift-</a:t>
            </a:r>
            <a:r>
              <a:rPr lang="nl-NL" b="1" i="0" dirty="0" err="1">
                <a:effectLst/>
                <a:latin typeface="Segoe UI" panose="020B0502040204020203" pitchFamily="34" charset="0"/>
              </a:rPr>
              <a:t>by</a:t>
            </a:r>
            <a:r>
              <a:rPr lang="nl-NL" b="1" i="0" dirty="0">
                <a:effectLst/>
                <a:latin typeface="Segoe UI" panose="020B0502040204020203" pitchFamily="34" charset="0"/>
              </a:rPr>
              <a:t>-</a:t>
            </a:r>
            <a:r>
              <a:rPr lang="nl-NL" b="1" i="0" dirty="0" err="1">
                <a:effectLst/>
                <a:latin typeface="Segoe UI" panose="020B0502040204020203" pitchFamily="34" charset="0"/>
              </a:rPr>
              <a:t>Wire</a:t>
            </a:r>
            <a:r>
              <a:rPr lang="nl-NL" b="1" i="0" dirty="0">
                <a:effectLst/>
                <a:latin typeface="Segoe UI" panose="020B0502040204020203" pitchFamily="34" charset="0"/>
              </a:rPr>
              <a:t> transmissiebediening</a:t>
            </a:r>
            <a:r>
              <a:rPr lang="nl-NL" b="0" i="0" dirty="0">
                <a:effectLst/>
                <a:latin typeface="Segoe UI" panose="020B0502040204020203" pitchFamily="34" charset="0"/>
              </a:rPr>
              <a:t>, die een premium bediening combineert met een compact en ergonomisch ontwerp. De elektronische schakelhendel werkt samen met een intelligente transmissie-ECU die automatisch de juiste schakellogica bewaakt, inclusief </a:t>
            </a:r>
            <a:r>
              <a:rPr lang="nl-NL" b="1" i="0" dirty="0">
                <a:effectLst/>
                <a:latin typeface="Segoe UI" panose="020B0502040204020203" pitchFamily="34" charset="0"/>
              </a:rPr>
              <a:t>Auto-P functie</a:t>
            </a:r>
            <a:r>
              <a:rPr lang="nl-NL" b="0" i="0" dirty="0">
                <a:effectLst/>
                <a:latin typeface="Segoe UI" panose="020B0502040204020203" pitchFamily="34" charset="0"/>
              </a:rPr>
              <a:t> en bescherming tegen foutieve schakelacties.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i="0" dirty="0">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A9D642-93F0-4344-84D8-8A4B4324463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39345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85800" y="4400549"/>
            <a:ext cx="5486400" cy="4284663"/>
          </a:xfrm>
        </p:spPr>
        <p:txBody>
          <a:bodyPr/>
          <a:lstStyle/>
          <a:p>
            <a:pPr fontAlgn="t"/>
            <a:r>
              <a:rPr lang="nl-NL" b="0" i="0" dirty="0">
                <a:effectLst/>
                <a:latin typeface="Segoe UI" panose="020B0502040204020203" pitchFamily="34" charset="0"/>
              </a:rPr>
              <a:t>De MC26 beschikt over een </a:t>
            </a:r>
            <a:r>
              <a:rPr lang="nl-NL" b="1" i="0" dirty="0">
                <a:effectLst/>
                <a:latin typeface="Segoe UI" panose="020B0502040204020203" pitchFamily="34" charset="0"/>
              </a:rPr>
              <a:t>Interlock Plug</a:t>
            </a:r>
            <a:r>
              <a:rPr lang="nl-NL" b="0" i="0" dirty="0">
                <a:effectLst/>
                <a:latin typeface="Segoe UI" panose="020B0502040204020203" pitchFamily="34" charset="0"/>
              </a:rPr>
              <a:t>, een essentiële veiligheidsvoorziening waarmee het volledige hoogspanningssysteem handmatig spanningsvrij kan worden gemaakt vóór onderhouds- of herstelwerkzaamheden. Door het verwijderen van deze plug wordt de hoogspanningskring van batterij, </a:t>
            </a:r>
            <a:r>
              <a:rPr lang="nl-NL" b="0" i="0" dirty="0" err="1">
                <a:effectLst/>
                <a:latin typeface="Segoe UI" panose="020B0502040204020203" pitchFamily="34" charset="0"/>
              </a:rPr>
              <a:t>inverter</a:t>
            </a:r>
            <a:r>
              <a:rPr lang="nl-NL" b="0" i="0" dirty="0">
                <a:effectLst/>
                <a:latin typeface="Segoe UI" panose="020B0502040204020203" pitchFamily="34" charset="0"/>
              </a:rPr>
              <a:t> en elektrische aandrijving veilig onderbroken, wat het risico op elektrische ongevallen aanzienlijk vermindert.</a:t>
            </a:r>
          </a:p>
          <a:p>
            <a:pPr marL="0" indent="0">
              <a:buFont typeface="Wingdings" panose="05000000000000000000" pitchFamily="2" charset="2"/>
              <a:buNone/>
            </a:pPr>
            <a:endParaRPr kumimoji="1" lang="en-US" altLang="ja-JP" sz="1000" b="0" u="none" dirty="0">
              <a:latin typeface="Arial" panose="020B0604020202020204" pitchFamily="34" charset="0"/>
              <a:cs typeface="Arial" panose="020B0604020202020204" pitchFamily="34" charset="0"/>
            </a:endParaRPr>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CE3C97-74ED-FF48-81FE-274B56A14B4D}" type="slidenum">
              <a:rPr kumimoji="1" lang="ja-JP" altLang="en-US" sz="1200" b="0" i="0" u="none" strike="noStrike" kern="1200" cap="none" spc="0" normalizeH="0" baseline="0" noProof="0" smtClean="0">
                <a:ln>
                  <a:noFill/>
                </a:ln>
                <a:solidFill>
                  <a:prstClr val="black"/>
                </a:solidFill>
                <a:effectLst/>
                <a:uLnTx/>
                <a:uFillTx/>
                <a:latin typeface="Aptos" panose="02110004020202020204"/>
                <a:ea typeface="游ゴシック" panose="020B0400000000000000"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1" lang="ja-JP" altLang="en-US" sz="1200" b="0" i="0" u="none" strike="noStrike" kern="1200" cap="none" spc="0" normalizeH="0" baseline="0" noProof="0">
              <a:ln>
                <a:noFill/>
              </a:ln>
              <a:solidFill>
                <a:prstClr val="black"/>
              </a:solidFill>
              <a:effectLst/>
              <a:uLnTx/>
              <a:uFillTx/>
              <a:latin typeface="Aptos" panose="02110004020202020204"/>
              <a:ea typeface="游ゴシック" panose="020B0400000000000000" pitchFamily="34" charset="-128"/>
              <a:cs typeface="+mn-cs"/>
            </a:endParaRPr>
          </a:p>
        </p:txBody>
      </p:sp>
    </p:spTree>
    <p:extLst>
      <p:ext uri="{BB962C8B-B14F-4D97-AF65-F5344CB8AC3E}">
        <p14:creationId xmlns:p14="http://schemas.microsoft.com/office/powerpoint/2010/main" val="532648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a:effectLst/>
                <a:latin typeface="Segoe UI" panose="020B0502040204020203" pitchFamily="34" charset="0"/>
              </a:rPr>
              <a:t>De MC26 introduceert </a:t>
            </a:r>
            <a:r>
              <a:rPr lang="nl-NL" b="1" i="0" dirty="0">
                <a:effectLst/>
                <a:latin typeface="Segoe UI" panose="020B0502040204020203" pitchFamily="34" charset="0"/>
              </a:rPr>
              <a:t>11 kW 3-fase AC-laden en CCS DC-</a:t>
            </a:r>
            <a:r>
              <a:rPr lang="nl-NL" b="1" i="0" dirty="0" err="1">
                <a:effectLst/>
                <a:latin typeface="Segoe UI" panose="020B0502040204020203" pitchFamily="34" charset="0"/>
              </a:rPr>
              <a:t>snelladen</a:t>
            </a:r>
            <a:r>
              <a:rPr lang="nl-NL" b="0" i="0" dirty="0">
                <a:effectLst/>
                <a:latin typeface="Segoe UI" panose="020B0502040204020203" pitchFamily="34" charset="0"/>
              </a:rPr>
              <a:t>, wat zorgt voor aanzienlijk kortere laadtijden ten opzichte van de MC24. Dankzij de </a:t>
            </a:r>
            <a:r>
              <a:rPr lang="nl-NL" b="1" i="0" dirty="0">
                <a:effectLst/>
                <a:latin typeface="Segoe UI" panose="020B0502040204020203" pitchFamily="34" charset="0"/>
              </a:rPr>
              <a:t>watergekoelde </a:t>
            </a:r>
            <a:r>
              <a:rPr lang="nl-NL" b="1" i="0" dirty="0" err="1">
                <a:effectLst/>
                <a:latin typeface="Segoe UI" panose="020B0502040204020203" pitchFamily="34" charset="0"/>
              </a:rPr>
              <a:t>onboard</a:t>
            </a:r>
            <a:r>
              <a:rPr lang="nl-NL" b="1" i="0" dirty="0">
                <a:effectLst/>
                <a:latin typeface="Segoe UI" panose="020B0502040204020203" pitchFamily="34" charset="0"/>
              </a:rPr>
              <a:t> </a:t>
            </a:r>
            <a:r>
              <a:rPr lang="nl-NL" b="1" i="0" dirty="0" err="1">
                <a:effectLst/>
                <a:latin typeface="Segoe UI" panose="020B0502040204020203" pitchFamily="34" charset="0"/>
              </a:rPr>
              <a:t>charger</a:t>
            </a:r>
            <a:r>
              <a:rPr lang="nl-NL" b="0" i="0" dirty="0">
                <a:effectLst/>
                <a:latin typeface="Segoe UI" panose="020B0502040204020203" pitchFamily="34" charset="0"/>
              </a:rPr>
              <a:t> en geoptimaliseerde laadarchitectuur worden efficiëntie en betrouwbaarheid verder verbeterd. De nieuwe laadpoortconfiguratie integreert zowel AC- als DC-laden in één aansluiting aan de linker voorzijde van het voertuig. Daarnaast krijgt de gebruiker meer controle via </a:t>
            </a:r>
            <a:r>
              <a:rPr lang="nl-NL" b="1" i="0" dirty="0">
                <a:effectLst/>
                <a:latin typeface="Segoe UI" panose="020B0502040204020203" pitchFamily="34" charset="0"/>
              </a:rPr>
              <a:t>instelbare laadstromen, laadlimieten en uitgebreide laadplanning met start- en stopfuncties</a:t>
            </a:r>
            <a:r>
              <a:rPr lang="nl-NL" b="0" i="0" dirty="0">
                <a:effectLst/>
                <a:latin typeface="Segoe UI" panose="020B0502040204020203" pitchFamily="34" charset="0"/>
              </a:rPr>
              <a:t>.</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A9D642-93F0-4344-84D8-8A4B4324463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51572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r-FR" sz="1200" b="0" i="0" kern="1200" dirty="0">
                <a:solidFill>
                  <a:schemeClr val="tx1"/>
                </a:solidFill>
                <a:effectLst/>
                <a:latin typeface="+mn-lt"/>
                <a:ea typeface="+mn-ea"/>
                <a:cs typeface="+mn-cs"/>
              </a:rPr>
              <a:t>Le système E-FOUR est une transmission intégrale électrique intelligente qui améliore la motricité, la stabilité et la maîtrise du véhicule dans diverses conditions de conduite, sans compromettre l’efficacité énergétique. L’unité de commande électronique surveille en permanence les conditions de conduite et ajuste avec précision la répartition du couple entre les roues avant et arrière. Parallèlement, le système contribue à corriger le sous-virage et le survirage afin d’assurer une tenue de route optimale.</a:t>
            </a:r>
            <a:endParaRPr lang="en-US" dirty="0"/>
          </a:p>
        </p:txBody>
      </p:sp>
      <p:sp>
        <p:nvSpPr>
          <p:cNvPr id="4" name="Slide Number Placeholder 3"/>
          <p:cNvSpPr>
            <a:spLocks noGrp="1"/>
          </p:cNvSpPr>
          <p:nvPr>
            <p:ph type="sldNum" sz="quarter" idx="5"/>
          </p:nvPr>
        </p:nvSpPr>
        <p:spPr/>
        <p:txBody>
          <a:bodyPr/>
          <a:lstStyle/>
          <a:p>
            <a:fld id="{9CA9D642-93F0-4344-84D8-8A4B4324463D}" type="slidenum">
              <a:rPr lang="en-US" smtClean="0"/>
              <a:t>27</a:t>
            </a:fld>
            <a:endParaRPr lang="en-US"/>
          </a:p>
        </p:txBody>
      </p:sp>
    </p:spTree>
    <p:extLst>
      <p:ext uri="{BB962C8B-B14F-4D97-AF65-F5344CB8AC3E}">
        <p14:creationId xmlns:p14="http://schemas.microsoft.com/office/powerpoint/2010/main" val="33300133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Outre les trois modes de conduite optimisés NORMAL, ECO et SPORT, le conducteur peut sélectionner manuellement le mode TRAIL. Celui-ci offre une répartition fixe du couple entre les essieux avant et arrière ainsi qu’une gestion spécifique de la force de freinage et de la force motrice.</a:t>
            </a:r>
            <a:endParaRPr lang="en-US" dirty="0"/>
          </a:p>
        </p:txBody>
      </p:sp>
      <p:sp>
        <p:nvSpPr>
          <p:cNvPr id="4" name="Slide Number Placeholder 3"/>
          <p:cNvSpPr>
            <a:spLocks noGrp="1"/>
          </p:cNvSpPr>
          <p:nvPr>
            <p:ph type="sldNum" sz="quarter" idx="5"/>
          </p:nvPr>
        </p:nvSpPr>
        <p:spPr/>
        <p:txBody>
          <a:bodyPr/>
          <a:lstStyle/>
          <a:p>
            <a:fld id="{9CA9D642-93F0-4344-84D8-8A4B4324463D}" type="slidenum">
              <a:rPr lang="en-US" smtClean="0"/>
              <a:t>28</a:t>
            </a:fld>
            <a:endParaRPr lang="en-US"/>
          </a:p>
        </p:txBody>
      </p:sp>
    </p:spTree>
    <p:extLst>
      <p:ext uri="{BB962C8B-B14F-4D97-AF65-F5344CB8AC3E}">
        <p14:creationId xmlns:p14="http://schemas.microsoft.com/office/powerpoint/2010/main" val="3245082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1" dirty="0"/>
              <a:t>Système pré-collision</a:t>
            </a:r>
          </a:p>
          <a:p>
            <a:r>
              <a:rPr lang="fr-FR" dirty="0"/>
              <a:t>Un radar à ondes millimétriques et une caméra monoculaire orientée vers l'avant surveillent la route devant le véhicule et détectent les risques de collision avec des piétons, des cyclistes et d'autres véhicules qui traversent la voie.</a:t>
            </a:r>
          </a:p>
          <a:p>
            <a:endParaRPr lang="fr-FR" dirty="0"/>
          </a:p>
          <a:p>
            <a:r>
              <a:rPr lang="fr-FR" dirty="0"/>
              <a:t>Le système avertit le conducteur et assiste les interventions de freinage et de direction pour éviter les accidents.</a:t>
            </a:r>
          </a:p>
          <a:p>
            <a:endParaRPr lang="fr-FR" dirty="0"/>
          </a:p>
          <a:p>
            <a:r>
              <a:rPr lang="fr-FR" b="1" dirty="0"/>
              <a:t>Assistant de direction d'urgence</a:t>
            </a:r>
          </a:p>
          <a:p>
            <a:r>
              <a:rPr lang="fr-FR" dirty="0"/>
              <a:t>Fournit une assistance supplémentaire en freinant légèrement et, au besoin, en intervenant avec la direction pour éviter une collision sans quitter la voie.</a:t>
            </a:r>
          </a:p>
          <a:p>
            <a:endParaRPr lang="fr-FR" dirty="0"/>
          </a:p>
          <a:p>
            <a:r>
              <a:rPr lang="fr-FR" b="1" dirty="0"/>
              <a:t>Éviter les accélérations accidentelles</a:t>
            </a:r>
          </a:p>
          <a:p>
            <a:r>
              <a:rPr lang="fr-FR" dirty="0"/>
              <a:t>Pour éviter les accidents causés par une accélération soudaine et indésirable, la puissance du moteur est réduite à basse vitesse. Cette fonction est maintenant également disponible lors d'un changement de direction.</a:t>
            </a:r>
          </a:p>
        </p:txBody>
      </p:sp>
      <p:sp>
        <p:nvSpPr>
          <p:cNvPr id="4" name="Slide Number Placeholder 3"/>
          <p:cNvSpPr>
            <a:spLocks noGrp="1"/>
          </p:cNvSpPr>
          <p:nvPr>
            <p:ph type="sldNum" sz="quarter" idx="5"/>
          </p:nvPr>
        </p:nvSpPr>
        <p:spPr/>
        <p:txBody>
          <a:bodyPr/>
          <a:lstStyle/>
          <a:p>
            <a:fld id="{9CA9D642-93F0-4344-84D8-8A4B4324463D}" type="slidenum">
              <a:rPr lang="en-US" smtClean="0"/>
              <a:t>29</a:t>
            </a:fld>
            <a:endParaRPr lang="en-US"/>
          </a:p>
        </p:txBody>
      </p:sp>
    </p:spTree>
    <p:extLst>
      <p:ext uri="{BB962C8B-B14F-4D97-AF65-F5344CB8AC3E}">
        <p14:creationId xmlns:p14="http://schemas.microsoft.com/office/powerpoint/2010/main" val="26316702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000" b="1" dirty="0"/>
              <a:t>Régulateur de vitesse adaptatif</a:t>
            </a:r>
          </a:p>
          <a:p>
            <a:r>
              <a:rPr lang="fr-FR" sz="1000" dirty="0"/>
              <a:t>Grâce à la technologie radar, le système surveille en permanence la distance avec les véhicules qui précèdent, adapte automatiquement la vitesse et peut, si nécessaire, immobiliser complètement le véhicule. Le système dispose également d’un mode Eco dynamique qui optimise la consommation de carburant et d’énergie de la batterie. En outre, les données cartographiques sont utilisées pour ajuster l’accélération et la décélération à l’approche, par exemple, des intersections et des postes de péage. Le comportement de conduite de jusqu’à deux véhicules circulant en amont est également analysé afin d’anticiper plus efficacement les variations de trafic.</a:t>
            </a:r>
            <a:endParaRPr lang="en-US" sz="1000" dirty="0"/>
          </a:p>
        </p:txBody>
      </p:sp>
      <p:sp>
        <p:nvSpPr>
          <p:cNvPr id="4" name="Slide Number Placeholder 3"/>
          <p:cNvSpPr>
            <a:spLocks noGrp="1"/>
          </p:cNvSpPr>
          <p:nvPr>
            <p:ph type="sldNum" sz="quarter" idx="5"/>
          </p:nvPr>
        </p:nvSpPr>
        <p:spPr/>
        <p:txBody>
          <a:bodyPr/>
          <a:lstStyle/>
          <a:p>
            <a:fld id="{9CA9D642-93F0-4344-84D8-8A4B4324463D}" type="slidenum">
              <a:rPr lang="en-US" smtClean="0"/>
              <a:t>30</a:t>
            </a:fld>
            <a:endParaRPr lang="en-US"/>
          </a:p>
        </p:txBody>
      </p:sp>
    </p:spTree>
    <p:extLst>
      <p:ext uri="{BB962C8B-B14F-4D97-AF65-F5344CB8AC3E}">
        <p14:creationId xmlns:p14="http://schemas.microsoft.com/office/powerpoint/2010/main" val="36267305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lnSpc>
                <a:spcPts val="1500"/>
              </a:lnSpc>
              <a:buNone/>
            </a:pPr>
            <a:r>
              <a:rPr lang="en-US" sz="1200" b="1" i="0" dirty="0" err="1">
                <a:effectLst/>
                <a:latin typeface="Segoe UI" panose="020B0502040204020203" pitchFamily="34" charset="0"/>
              </a:rPr>
              <a:t>Autres</a:t>
            </a:r>
            <a:r>
              <a:rPr lang="en-US" sz="1200" b="1" i="0" dirty="0">
                <a:effectLst/>
                <a:latin typeface="Segoe UI" panose="020B0502040204020203" pitchFamily="34" charset="0"/>
              </a:rPr>
              <a:t> </a:t>
            </a:r>
            <a:r>
              <a:rPr lang="en-US" sz="1200" b="1" i="0" dirty="0" err="1">
                <a:effectLst/>
                <a:latin typeface="Segoe UI" panose="020B0502040204020203" pitchFamily="34" charset="0"/>
              </a:rPr>
              <a:t>systèmes</a:t>
            </a:r>
            <a:r>
              <a:rPr lang="en-US" sz="1200" b="1" i="0" dirty="0">
                <a:effectLst/>
                <a:latin typeface="Segoe UI" panose="020B0502040204020203" pitchFamily="34" charset="0"/>
              </a:rPr>
              <a:t> de sécurité</a:t>
            </a:r>
          </a:p>
          <a:p>
            <a:pPr marL="342900" lvl="0" indent="-342900" fontAlgn="t">
              <a:lnSpc>
                <a:spcPts val="1500"/>
              </a:lnSpc>
              <a:buFont typeface="Arial" panose="020B0604020202020204" pitchFamily="34" charset="0"/>
              <a:buChar char="•"/>
            </a:pPr>
            <a:r>
              <a:rPr lang="en-US" sz="1200" b="0" i="0" dirty="0">
                <a:effectLst/>
                <a:latin typeface="Segoe UI" panose="020B0502040204020203" pitchFamily="34" charset="0"/>
              </a:rPr>
              <a:t>Alerte de </a:t>
            </a:r>
            <a:r>
              <a:rPr lang="en-US" sz="1200" b="0" i="0" dirty="0" err="1">
                <a:effectLst/>
                <a:latin typeface="Segoe UI" panose="020B0502040204020203" pitchFamily="34" charset="0"/>
              </a:rPr>
              <a:t>franchissement</a:t>
            </a:r>
            <a:r>
              <a:rPr lang="en-US" sz="1200" b="0" i="0" dirty="0">
                <a:effectLst/>
                <a:latin typeface="Segoe UI" panose="020B0502040204020203" pitchFamily="34" charset="0"/>
              </a:rPr>
              <a:t> de </a:t>
            </a:r>
            <a:r>
              <a:rPr lang="en-US" sz="1200" b="0" i="0" dirty="0" err="1">
                <a:effectLst/>
                <a:latin typeface="Segoe UI" panose="020B0502040204020203" pitchFamily="34" charset="0"/>
              </a:rPr>
              <a:t>ligne</a:t>
            </a:r>
            <a:r>
              <a:rPr lang="en-US" sz="1200" b="0" i="0" dirty="0">
                <a:effectLst/>
                <a:latin typeface="Segoe UI" panose="020B0502040204020203" pitchFamily="34" charset="0"/>
              </a:rPr>
              <a:t> avec correction active de la </a:t>
            </a:r>
            <a:r>
              <a:rPr lang="en-US" sz="1200" b="0" i="0" dirty="0" err="1">
                <a:effectLst/>
                <a:latin typeface="Segoe UI" panose="020B0502040204020203" pitchFamily="34" charset="0"/>
              </a:rPr>
              <a:t>trajectoire</a:t>
            </a:r>
            <a:r>
              <a:rPr lang="en-US" sz="1200" b="0" i="0" dirty="0">
                <a:effectLst/>
                <a:latin typeface="Segoe UI" panose="020B0502040204020203" pitchFamily="34" charset="0"/>
              </a:rPr>
              <a:t> et assistance au </a:t>
            </a:r>
            <a:r>
              <a:rPr lang="en-US" sz="1200" b="0" i="0" dirty="0" err="1">
                <a:effectLst/>
                <a:latin typeface="Segoe UI" panose="020B0502040204020203" pitchFamily="34" charset="0"/>
              </a:rPr>
              <a:t>maintien</a:t>
            </a:r>
            <a:r>
              <a:rPr lang="en-US" sz="1200" b="0" i="0" dirty="0">
                <a:effectLst/>
                <a:latin typeface="Segoe UI" panose="020B0502040204020203" pitchFamily="34" charset="0"/>
              </a:rPr>
              <a:t> dans la </a:t>
            </a:r>
            <a:r>
              <a:rPr lang="en-US" sz="1200" b="0" i="0" dirty="0" err="1">
                <a:effectLst/>
                <a:latin typeface="Segoe UI" panose="020B0502040204020203" pitchFamily="34" charset="0"/>
              </a:rPr>
              <a:t>voie</a:t>
            </a:r>
            <a:endParaRPr lang="en-US" sz="1200" b="0" i="0" dirty="0">
              <a:effectLst/>
              <a:latin typeface="Segoe UI" panose="020B0502040204020203" pitchFamily="34" charset="0"/>
            </a:endParaRPr>
          </a:p>
          <a:p>
            <a:pPr marL="342900" lvl="0" indent="-342900" fontAlgn="t">
              <a:lnSpc>
                <a:spcPts val="1500"/>
              </a:lnSpc>
              <a:buFont typeface="Arial" panose="020B0604020202020204" pitchFamily="34" charset="0"/>
              <a:buChar char="•"/>
            </a:pPr>
            <a:r>
              <a:rPr lang="en-US" sz="1200" b="0" i="0" dirty="0">
                <a:effectLst/>
                <a:latin typeface="Segoe UI" panose="020B0502040204020203" pitchFamily="34" charset="0"/>
              </a:rPr>
              <a:t>Système de </a:t>
            </a:r>
            <a:r>
              <a:rPr lang="en-US" sz="1200" b="0" i="0" dirty="0" err="1">
                <a:effectLst/>
                <a:latin typeface="Segoe UI" panose="020B0502040204020203" pitchFamily="34" charset="0"/>
              </a:rPr>
              <a:t>freinage</a:t>
            </a:r>
            <a:r>
              <a:rPr lang="en-US" sz="1200" b="0" i="0" dirty="0">
                <a:effectLst/>
                <a:latin typeface="Segoe UI" panose="020B0502040204020203" pitchFamily="34" charset="0"/>
              </a:rPr>
              <a:t> </a:t>
            </a:r>
            <a:r>
              <a:rPr lang="en-US" sz="1200" b="0" i="0" dirty="0" err="1">
                <a:effectLst/>
                <a:latin typeface="Segoe UI" panose="020B0502040204020203" pitchFamily="34" charset="0"/>
              </a:rPr>
              <a:t>d’urgence</a:t>
            </a:r>
            <a:r>
              <a:rPr lang="en-US" sz="1200" b="0" i="0" dirty="0">
                <a:effectLst/>
                <a:latin typeface="Segoe UI" panose="020B0502040204020203" pitchFamily="34" charset="0"/>
              </a:rPr>
              <a:t> </a:t>
            </a:r>
            <a:r>
              <a:rPr lang="en-US" sz="1200" b="0" i="0" dirty="0" err="1">
                <a:effectLst/>
                <a:latin typeface="Segoe UI" panose="020B0502040204020203" pitchFamily="34" charset="0"/>
              </a:rPr>
              <a:t>autonome</a:t>
            </a:r>
            <a:endParaRPr lang="en-US" sz="1200" b="0" i="0" dirty="0">
              <a:effectLst/>
              <a:latin typeface="Segoe UI" panose="020B0502040204020203" pitchFamily="34" charset="0"/>
            </a:endParaRPr>
          </a:p>
          <a:p>
            <a:pPr marL="342900" lvl="0" indent="-342900" fontAlgn="t">
              <a:lnSpc>
                <a:spcPts val="1500"/>
              </a:lnSpc>
              <a:buFont typeface="Arial" panose="020B0604020202020204" pitchFamily="34" charset="0"/>
              <a:buChar char="•"/>
            </a:pPr>
            <a:r>
              <a:rPr lang="en-US" sz="1200" b="0" i="0" dirty="0">
                <a:effectLst/>
                <a:latin typeface="Segoe UI" panose="020B0502040204020203" pitchFamily="34" charset="0"/>
              </a:rPr>
              <a:t>Assistant de changement de </a:t>
            </a:r>
            <a:r>
              <a:rPr lang="en-US" sz="1200" b="0" i="0" dirty="0" err="1">
                <a:effectLst/>
                <a:latin typeface="Segoe UI" panose="020B0502040204020203" pitchFamily="34" charset="0"/>
              </a:rPr>
              <a:t>voie</a:t>
            </a:r>
            <a:endParaRPr lang="en-US" sz="1200" b="0" i="0" dirty="0">
              <a:effectLst/>
              <a:latin typeface="Segoe UI" panose="020B0502040204020203" pitchFamily="34" charset="0"/>
            </a:endParaRPr>
          </a:p>
          <a:p>
            <a:pPr marL="342900" lvl="0" indent="-342900" fontAlgn="t">
              <a:lnSpc>
                <a:spcPts val="1500"/>
              </a:lnSpc>
              <a:buFont typeface="Arial" panose="020B0604020202020204" pitchFamily="34" charset="0"/>
              <a:buChar char="•"/>
            </a:pPr>
            <a:r>
              <a:rPr lang="en-US" sz="1200" b="0" i="0" dirty="0">
                <a:effectLst/>
                <a:latin typeface="Segoe UI" panose="020B0502040204020203" pitchFamily="34" charset="0"/>
              </a:rPr>
              <a:t>Assistant de </a:t>
            </a:r>
            <a:r>
              <a:rPr lang="en-US" sz="1200" b="0" i="0" dirty="0" err="1">
                <a:effectLst/>
                <a:latin typeface="Segoe UI" panose="020B0502040204020203" pitchFamily="34" charset="0"/>
              </a:rPr>
              <a:t>conduite</a:t>
            </a:r>
            <a:r>
              <a:rPr lang="en-US" sz="1200" b="0" i="0" dirty="0">
                <a:effectLst/>
                <a:latin typeface="Segoe UI" panose="020B0502040204020203" pitchFamily="34" charset="0"/>
              </a:rPr>
              <a:t> proactive</a:t>
            </a:r>
          </a:p>
          <a:p>
            <a:pPr marL="342900" lvl="0" indent="-342900" fontAlgn="t">
              <a:lnSpc>
                <a:spcPts val="1500"/>
              </a:lnSpc>
              <a:buFont typeface="Arial" panose="020B0604020202020204" pitchFamily="34" charset="0"/>
              <a:buChar char="•"/>
            </a:pPr>
            <a:r>
              <a:rPr lang="en-US" sz="1200" b="0" i="0" dirty="0">
                <a:effectLst/>
                <a:latin typeface="Segoe UI" panose="020B0502040204020203" pitchFamily="34" charset="0"/>
              </a:rPr>
              <a:t>Alerte de circulation </a:t>
            </a:r>
            <a:r>
              <a:rPr lang="en-US" sz="1200" b="0" i="0" dirty="0" err="1">
                <a:effectLst/>
                <a:latin typeface="Segoe UI" panose="020B0502040204020203" pitchFamily="34" charset="0"/>
              </a:rPr>
              <a:t>transversale</a:t>
            </a:r>
            <a:r>
              <a:rPr lang="en-US" sz="1200" b="0" i="0" dirty="0">
                <a:effectLst/>
                <a:latin typeface="Segoe UI" panose="020B0502040204020203" pitchFamily="34" charset="0"/>
              </a:rPr>
              <a:t> à </a:t>
            </a:r>
            <a:r>
              <a:rPr lang="en-US" sz="1200" b="0" i="0" dirty="0" err="1">
                <a:effectLst/>
                <a:latin typeface="Segoe UI" panose="020B0502040204020203" pitchFamily="34" charset="0"/>
              </a:rPr>
              <a:t>l’avant</a:t>
            </a:r>
            <a:r>
              <a:rPr lang="en-US" sz="1200" b="0" i="0" dirty="0">
                <a:effectLst/>
                <a:latin typeface="Segoe UI" panose="020B0502040204020203" pitchFamily="34" charset="0"/>
              </a:rPr>
              <a:t> du véhicule</a:t>
            </a:r>
          </a:p>
          <a:p>
            <a:pPr marL="342900" lvl="0" indent="-342900" fontAlgn="t">
              <a:lnSpc>
                <a:spcPts val="1500"/>
              </a:lnSpc>
              <a:buFont typeface="Arial" panose="020B0604020202020204" pitchFamily="34" charset="0"/>
              <a:buChar char="•"/>
            </a:pPr>
            <a:r>
              <a:rPr lang="en-US" sz="1200" b="0" i="0" dirty="0" err="1">
                <a:effectLst/>
                <a:latin typeface="Segoe UI" panose="020B0502040204020203" pitchFamily="34" charset="0"/>
              </a:rPr>
              <a:t>Détection</a:t>
            </a:r>
            <a:r>
              <a:rPr lang="en-US" sz="1200" b="0" i="0" dirty="0">
                <a:effectLst/>
                <a:latin typeface="Segoe UI" panose="020B0502040204020203" pitchFamily="34" charset="0"/>
              </a:rPr>
              <a:t> de la fatigue du </a:t>
            </a:r>
            <a:r>
              <a:rPr lang="en-US" sz="1200" b="0" i="0" dirty="0" err="1">
                <a:effectLst/>
                <a:latin typeface="Segoe UI" panose="020B0502040204020203" pitchFamily="34" charset="0"/>
              </a:rPr>
              <a:t>conducteur</a:t>
            </a:r>
            <a:endParaRPr lang="en-US" sz="1200" b="0" i="0" dirty="0">
              <a:effectLst/>
              <a:latin typeface="Segoe UI" panose="020B0502040204020203" pitchFamily="34" charset="0"/>
            </a:endParaRPr>
          </a:p>
          <a:p>
            <a:pPr marL="342900" lvl="0" indent="-342900" fontAlgn="t">
              <a:lnSpc>
                <a:spcPts val="1500"/>
              </a:lnSpc>
              <a:buFont typeface="Arial" panose="020B0604020202020204" pitchFamily="34" charset="0"/>
              <a:buChar char="•"/>
            </a:pPr>
            <a:r>
              <a:rPr lang="en-US" sz="1200" b="0" i="0" dirty="0" err="1">
                <a:effectLst/>
                <a:latin typeface="Segoe UI" panose="020B0502040204020203" pitchFamily="34" charset="0"/>
              </a:rPr>
              <a:t>Caméra</a:t>
            </a:r>
            <a:r>
              <a:rPr lang="en-US" sz="1200" b="0" i="0" dirty="0">
                <a:effectLst/>
                <a:latin typeface="Segoe UI" panose="020B0502040204020203" pitchFamily="34" charset="0"/>
              </a:rPr>
              <a:t> à 360° avec </a:t>
            </a:r>
            <a:r>
              <a:rPr lang="en-US" sz="1200" b="0" i="0" dirty="0" err="1">
                <a:effectLst/>
                <a:latin typeface="Segoe UI" panose="020B0502040204020203" pitchFamily="34" charset="0"/>
              </a:rPr>
              <a:t>visualisation</a:t>
            </a:r>
            <a:r>
              <a:rPr lang="en-US" sz="1200" b="0" i="0" dirty="0">
                <a:effectLst/>
                <a:latin typeface="Segoe UI" panose="020B0502040204020203" pitchFamily="34" charset="0"/>
              </a:rPr>
              <a:t> 3D</a:t>
            </a:r>
          </a:p>
        </p:txBody>
      </p:sp>
      <p:sp>
        <p:nvSpPr>
          <p:cNvPr id="4" name="Slide Number Placeholder 3"/>
          <p:cNvSpPr>
            <a:spLocks noGrp="1"/>
          </p:cNvSpPr>
          <p:nvPr>
            <p:ph type="sldNum" sz="quarter" idx="5"/>
          </p:nvPr>
        </p:nvSpPr>
        <p:spPr/>
        <p:txBody>
          <a:bodyPr/>
          <a:lstStyle/>
          <a:p>
            <a:fld id="{9CA9D642-93F0-4344-84D8-8A4B4324463D}" type="slidenum">
              <a:rPr lang="en-US" smtClean="0"/>
              <a:t>31</a:t>
            </a:fld>
            <a:endParaRPr lang="en-US"/>
          </a:p>
        </p:txBody>
      </p:sp>
    </p:spTree>
    <p:extLst>
      <p:ext uri="{BB962C8B-B14F-4D97-AF65-F5344CB8AC3E}">
        <p14:creationId xmlns:p14="http://schemas.microsoft.com/office/powerpoint/2010/main" val="2846794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Weinig</a:t>
            </a:r>
            <a:r>
              <a:rPr lang="en-US" dirty="0"/>
              <a:t>  AWD </a:t>
            </a:r>
            <a:r>
              <a:rPr lang="en-US" dirty="0" err="1"/>
              <a:t>modellen</a:t>
            </a:r>
            <a:r>
              <a:rPr lang="en-US" dirty="0"/>
              <a:t> </a:t>
            </a:r>
          </a:p>
          <a:p>
            <a:r>
              <a:rPr lang="en-US" dirty="0"/>
              <a:t>Only Ford Kuga  motorization of 2.5l</a:t>
            </a:r>
          </a:p>
          <a:p>
            <a:endParaRPr lang="en-US" dirty="0"/>
          </a:p>
        </p:txBody>
      </p:sp>
      <p:sp>
        <p:nvSpPr>
          <p:cNvPr id="4" name="Slide Number Placeholder 3"/>
          <p:cNvSpPr>
            <a:spLocks noGrp="1"/>
          </p:cNvSpPr>
          <p:nvPr>
            <p:ph type="sldNum" sz="quarter" idx="5"/>
          </p:nvPr>
        </p:nvSpPr>
        <p:spPr/>
        <p:txBody>
          <a:bodyPr/>
          <a:lstStyle/>
          <a:p>
            <a:fld id="{9CA9D642-93F0-4344-84D8-8A4B4324463D}" type="slidenum">
              <a:rPr lang="en-US" smtClean="0"/>
              <a:t>32</a:t>
            </a:fld>
            <a:endParaRPr lang="en-US"/>
          </a:p>
        </p:txBody>
      </p:sp>
    </p:spTree>
    <p:extLst>
      <p:ext uri="{BB962C8B-B14F-4D97-AF65-F5344CB8AC3E}">
        <p14:creationId xmlns:p14="http://schemas.microsoft.com/office/powerpoint/2010/main" val="25507181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11090-60D1-8A65-8CA7-68F48E0254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EBB3C3-B38E-2ACB-7FEA-BDC27F60D7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74281A-F4D7-6F62-9027-BC465EC082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F12B872-BC89-F620-E92F-9B3540C1A362}"/>
              </a:ext>
            </a:extLst>
          </p:cNvPr>
          <p:cNvSpPr>
            <a:spLocks noGrp="1"/>
          </p:cNvSpPr>
          <p:nvPr>
            <p:ph type="sldNum" sz="quarter" idx="5"/>
          </p:nvPr>
        </p:nvSpPr>
        <p:spPr/>
        <p:txBody>
          <a:bodyPr/>
          <a:lstStyle/>
          <a:p>
            <a:fld id="{9CA9D642-93F0-4344-84D8-8A4B4324463D}" type="slidenum">
              <a:rPr lang="en-US" smtClean="0"/>
              <a:t>33</a:t>
            </a:fld>
            <a:endParaRPr lang="en-US"/>
          </a:p>
        </p:txBody>
      </p:sp>
    </p:spTree>
    <p:extLst>
      <p:ext uri="{BB962C8B-B14F-4D97-AF65-F5344CB8AC3E}">
        <p14:creationId xmlns:p14="http://schemas.microsoft.com/office/powerpoint/2010/main" val="34660463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11090-60D1-8A65-8CA7-68F48E0254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EBB3C3-B38E-2ACB-7FEA-BDC27F60D7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74281A-F4D7-6F62-9027-BC465EC082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F12B872-BC89-F620-E92F-9B3540C1A362}"/>
              </a:ext>
            </a:extLst>
          </p:cNvPr>
          <p:cNvSpPr>
            <a:spLocks noGrp="1"/>
          </p:cNvSpPr>
          <p:nvPr>
            <p:ph type="sldNum" sz="quarter" idx="5"/>
          </p:nvPr>
        </p:nvSpPr>
        <p:spPr/>
        <p:txBody>
          <a:bodyPr/>
          <a:lstStyle/>
          <a:p>
            <a:fld id="{9CA9D642-93F0-4344-84D8-8A4B4324463D}" type="slidenum">
              <a:rPr lang="en-US" smtClean="0"/>
              <a:t>34</a:t>
            </a:fld>
            <a:endParaRPr lang="en-US"/>
          </a:p>
        </p:txBody>
      </p:sp>
    </p:spTree>
    <p:extLst>
      <p:ext uri="{BB962C8B-B14F-4D97-AF65-F5344CB8AC3E}">
        <p14:creationId xmlns:p14="http://schemas.microsoft.com/office/powerpoint/2010/main" val="1017086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AAE854-D33D-6274-4916-5E1DC18278BD}"/>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FC761B9C-4B04-005E-1839-983F9E8291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D2DDC6C9-8FB7-786D-3A31-D6CA870BFC90}"/>
              </a:ext>
            </a:extLst>
          </p:cNvPr>
          <p:cNvSpPr>
            <a:spLocks noGrp="1"/>
          </p:cNvSpPr>
          <p:nvPr>
            <p:ph type="dt" sz="half" idx="10"/>
          </p:nvPr>
        </p:nvSpPr>
        <p:spPr/>
        <p:txBody>
          <a:bodyPr/>
          <a:lstStyle/>
          <a:p>
            <a:fld id="{691F225D-7D32-41C1-BC76-C0236CF2E24E}" type="datetimeFigureOut">
              <a:rPr lang="nl-NL" smtClean="0"/>
              <a:t>28-8-2026</a:t>
            </a:fld>
            <a:endParaRPr lang="nl-NL"/>
          </a:p>
        </p:txBody>
      </p:sp>
      <p:sp>
        <p:nvSpPr>
          <p:cNvPr id="5" name="Tijdelijke aanduiding voor voettekst 4">
            <a:extLst>
              <a:ext uri="{FF2B5EF4-FFF2-40B4-BE49-F238E27FC236}">
                <a16:creationId xmlns:a16="http://schemas.microsoft.com/office/drawing/2014/main" id="{2ADB52C9-2AE3-8BF2-CC31-3709AA0B5D1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4373C3A-57D4-CA53-45A0-C60BB74CC067}"/>
              </a:ext>
            </a:extLst>
          </p:cNvPr>
          <p:cNvSpPr>
            <a:spLocks noGrp="1"/>
          </p:cNvSpPr>
          <p:nvPr>
            <p:ph type="sldNum" sz="quarter" idx="12"/>
          </p:nvPr>
        </p:nvSpPr>
        <p:spPr/>
        <p:txBody>
          <a:bodyPr/>
          <a:lstStyle/>
          <a:p>
            <a:fld id="{70987699-9F2B-4E67-9B98-AED723109921}" type="slidenum">
              <a:rPr lang="nl-NL" smtClean="0"/>
              <a:t>‹nr.›</a:t>
            </a:fld>
            <a:endParaRPr lang="nl-NL"/>
          </a:p>
        </p:txBody>
      </p:sp>
    </p:spTree>
    <p:extLst>
      <p:ext uri="{BB962C8B-B14F-4D97-AF65-F5344CB8AC3E}">
        <p14:creationId xmlns:p14="http://schemas.microsoft.com/office/powerpoint/2010/main" val="727094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2641A7-809E-1AC7-1FF4-6B889C5407A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941948E-9FD4-079F-BA2B-C07B35C3BF3F}"/>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6AA7102-A7AF-19E6-26BC-C78F3087D153}"/>
              </a:ext>
            </a:extLst>
          </p:cNvPr>
          <p:cNvSpPr>
            <a:spLocks noGrp="1"/>
          </p:cNvSpPr>
          <p:nvPr>
            <p:ph type="dt" sz="half" idx="10"/>
          </p:nvPr>
        </p:nvSpPr>
        <p:spPr/>
        <p:txBody>
          <a:bodyPr/>
          <a:lstStyle/>
          <a:p>
            <a:fld id="{691F225D-7D32-41C1-BC76-C0236CF2E24E}" type="datetimeFigureOut">
              <a:rPr lang="nl-NL" smtClean="0"/>
              <a:t>28-8-2026</a:t>
            </a:fld>
            <a:endParaRPr lang="nl-NL"/>
          </a:p>
        </p:txBody>
      </p:sp>
      <p:sp>
        <p:nvSpPr>
          <p:cNvPr id="5" name="Tijdelijke aanduiding voor voettekst 4">
            <a:extLst>
              <a:ext uri="{FF2B5EF4-FFF2-40B4-BE49-F238E27FC236}">
                <a16:creationId xmlns:a16="http://schemas.microsoft.com/office/drawing/2014/main" id="{DF1C41CA-DFD9-7A2A-DA16-7087FC33252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F94258F-B38A-152C-6D11-5E7E5B8FD2F6}"/>
              </a:ext>
            </a:extLst>
          </p:cNvPr>
          <p:cNvSpPr>
            <a:spLocks noGrp="1"/>
          </p:cNvSpPr>
          <p:nvPr>
            <p:ph type="sldNum" sz="quarter" idx="12"/>
          </p:nvPr>
        </p:nvSpPr>
        <p:spPr/>
        <p:txBody>
          <a:bodyPr/>
          <a:lstStyle/>
          <a:p>
            <a:fld id="{70987699-9F2B-4E67-9B98-AED723109921}" type="slidenum">
              <a:rPr lang="nl-NL" smtClean="0"/>
              <a:t>‹nr.›</a:t>
            </a:fld>
            <a:endParaRPr lang="nl-NL"/>
          </a:p>
        </p:txBody>
      </p:sp>
    </p:spTree>
    <p:extLst>
      <p:ext uri="{BB962C8B-B14F-4D97-AF65-F5344CB8AC3E}">
        <p14:creationId xmlns:p14="http://schemas.microsoft.com/office/powerpoint/2010/main" val="837606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733B44-91F7-2812-9B8A-606761370181}"/>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48B6E27F-3A89-30BE-2445-B6E7A0F434B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1B632119-AE18-175D-EFA5-52D1C7E9E8AA}"/>
              </a:ext>
            </a:extLst>
          </p:cNvPr>
          <p:cNvSpPr>
            <a:spLocks noGrp="1"/>
          </p:cNvSpPr>
          <p:nvPr>
            <p:ph type="dt" sz="half" idx="10"/>
          </p:nvPr>
        </p:nvSpPr>
        <p:spPr/>
        <p:txBody>
          <a:bodyPr/>
          <a:lstStyle/>
          <a:p>
            <a:fld id="{691F225D-7D32-41C1-BC76-C0236CF2E24E}" type="datetimeFigureOut">
              <a:rPr lang="nl-NL" smtClean="0"/>
              <a:t>28-8-2026</a:t>
            </a:fld>
            <a:endParaRPr lang="nl-NL"/>
          </a:p>
        </p:txBody>
      </p:sp>
      <p:sp>
        <p:nvSpPr>
          <p:cNvPr id="5" name="Tijdelijke aanduiding voor voettekst 4">
            <a:extLst>
              <a:ext uri="{FF2B5EF4-FFF2-40B4-BE49-F238E27FC236}">
                <a16:creationId xmlns:a16="http://schemas.microsoft.com/office/drawing/2014/main" id="{A17199A8-2854-94CE-9092-0ED2A09EDC7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D7FCC81-7058-9ACE-7B5A-C1F6592A7524}"/>
              </a:ext>
            </a:extLst>
          </p:cNvPr>
          <p:cNvSpPr>
            <a:spLocks noGrp="1"/>
          </p:cNvSpPr>
          <p:nvPr>
            <p:ph type="sldNum" sz="quarter" idx="12"/>
          </p:nvPr>
        </p:nvSpPr>
        <p:spPr/>
        <p:txBody>
          <a:bodyPr/>
          <a:lstStyle/>
          <a:p>
            <a:fld id="{70987699-9F2B-4E67-9B98-AED723109921}" type="slidenum">
              <a:rPr lang="nl-NL" smtClean="0"/>
              <a:t>‹nr.›</a:t>
            </a:fld>
            <a:endParaRPr lang="nl-NL"/>
          </a:p>
        </p:txBody>
      </p:sp>
    </p:spTree>
    <p:extLst>
      <p:ext uri="{BB962C8B-B14F-4D97-AF65-F5344CB8AC3E}">
        <p14:creationId xmlns:p14="http://schemas.microsoft.com/office/powerpoint/2010/main" val="867758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7D4E13-C00B-2AA4-903B-D9792943772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BA5A9FB-F265-7118-3808-8A0648BA3624}"/>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6543F404-945A-3CE4-9EB4-407AC2C147B1}"/>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3D3E8870-8F25-0FDB-D98E-4A037D030DC2}"/>
              </a:ext>
            </a:extLst>
          </p:cNvPr>
          <p:cNvSpPr>
            <a:spLocks noGrp="1"/>
          </p:cNvSpPr>
          <p:nvPr>
            <p:ph type="dt" sz="half" idx="10"/>
          </p:nvPr>
        </p:nvSpPr>
        <p:spPr/>
        <p:txBody>
          <a:bodyPr/>
          <a:lstStyle/>
          <a:p>
            <a:fld id="{691F225D-7D32-41C1-BC76-C0236CF2E24E}" type="datetimeFigureOut">
              <a:rPr lang="nl-NL" smtClean="0"/>
              <a:t>28-8-2026</a:t>
            </a:fld>
            <a:endParaRPr lang="nl-NL"/>
          </a:p>
        </p:txBody>
      </p:sp>
      <p:sp>
        <p:nvSpPr>
          <p:cNvPr id="6" name="Tijdelijke aanduiding voor voettekst 5">
            <a:extLst>
              <a:ext uri="{FF2B5EF4-FFF2-40B4-BE49-F238E27FC236}">
                <a16:creationId xmlns:a16="http://schemas.microsoft.com/office/drawing/2014/main" id="{273885F3-E0FB-C3A7-99B5-4A0FDAA269A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AF693AA-6314-4959-5AE1-75A6C5C0E968}"/>
              </a:ext>
            </a:extLst>
          </p:cNvPr>
          <p:cNvSpPr>
            <a:spLocks noGrp="1"/>
          </p:cNvSpPr>
          <p:nvPr>
            <p:ph type="sldNum" sz="quarter" idx="12"/>
          </p:nvPr>
        </p:nvSpPr>
        <p:spPr/>
        <p:txBody>
          <a:bodyPr/>
          <a:lstStyle/>
          <a:p>
            <a:fld id="{70987699-9F2B-4E67-9B98-AED723109921}" type="slidenum">
              <a:rPr lang="nl-NL" smtClean="0"/>
              <a:t>‹nr.›</a:t>
            </a:fld>
            <a:endParaRPr lang="nl-NL"/>
          </a:p>
        </p:txBody>
      </p:sp>
    </p:spTree>
    <p:extLst>
      <p:ext uri="{BB962C8B-B14F-4D97-AF65-F5344CB8AC3E}">
        <p14:creationId xmlns:p14="http://schemas.microsoft.com/office/powerpoint/2010/main" val="4044849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CA4AE5-697A-2333-CA38-FDF98956C5A4}"/>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E6DE16CA-3629-F4A2-5052-A4E7E81625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9CA2CEDB-35D7-CE5B-F327-AE4B647C96AD}"/>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97075734-7F23-18A1-4142-C477B4474B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955EACA9-58C0-BE26-2662-CFDF07B665C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6AAEC88F-2605-ED0C-34EA-E5762E3F3A5E}"/>
              </a:ext>
            </a:extLst>
          </p:cNvPr>
          <p:cNvSpPr>
            <a:spLocks noGrp="1"/>
          </p:cNvSpPr>
          <p:nvPr>
            <p:ph type="dt" sz="half" idx="10"/>
          </p:nvPr>
        </p:nvSpPr>
        <p:spPr/>
        <p:txBody>
          <a:bodyPr/>
          <a:lstStyle/>
          <a:p>
            <a:fld id="{691F225D-7D32-41C1-BC76-C0236CF2E24E}" type="datetimeFigureOut">
              <a:rPr lang="nl-NL" smtClean="0"/>
              <a:t>28-8-2026</a:t>
            </a:fld>
            <a:endParaRPr lang="nl-NL"/>
          </a:p>
        </p:txBody>
      </p:sp>
      <p:sp>
        <p:nvSpPr>
          <p:cNvPr id="8" name="Tijdelijke aanduiding voor voettekst 7">
            <a:extLst>
              <a:ext uri="{FF2B5EF4-FFF2-40B4-BE49-F238E27FC236}">
                <a16:creationId xmlns:a16="http://schemas.microsoft.com/office/drawing/2014/main" id="{237FBC4D-E243-C79A-5B2C-A114D3B2117C}"/>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1AFEE456-7FF3-F952-397A-23A82E8E2377}"/>
              </a:ext>
            </a:extLst>
          </p:cNvPr>
          <p:cNvSpPr>
            <a:spLocks noGrp="1"/>
          </p:cNvSpPr>
          <p:nvPr>
            <p:ph type="sldNum" sz="quarter" idx="12"/>
          </p:nvPr>
        </p:nvSpPr>
        <p:spPr/>
        <p:txBody>
          <a:bodyPr/>
          <a:lstStyle/>
          <a:p>
            <a:fld id="{70987699-9F2B-4E67-9B98-AED723109921}" type="slidenum">
              <a:rPr lang="nl-NL" smtClean="0"/>
              <a:t>‹nr.›</a:t>
            </a:fld>
            <a:endParaRPr lang="nl-NL"/>
          </a:p>
        </p:txBody>
      </p:sp>
    </p:spTree>
    <p:extLst>
      <p:ext uri="{BB962C8B-B14F-4D97-AF65-F5344CB8AC3E}">
        <p14:creationId xmlns:p14="http://schemas.microsoft.com/office/powerpoint/2010/main" val="2517651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D04A61-20D1-895E-9876-2B60CED019D3}"/>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DB4097F3-4BC0-7237-53E8-6498FF992EAA}"/>
              </a:ext>
            </a:extLst>
          </p:cNvPr>
          <p:cNvSpPr>
            <a:spLocks noGrp="1"/>
          </p:cNvSpPr>
          <p:nvPr>
            <p:ph type="dt" sz="half" idx="10"/>
          </p:nvPr>
        </p:nvSpPr>
        <p:spPr/>
        <p:txBody>
          <a:bodyPr/>
          <a:lstStyle/>
          <a:p>
            <a:fld id="{691F225D-7D32-41C1-BC76-C0236CF2E24E}" type="datetimeFigureOut">
              <a:rPr lang="nl-NL" smtClean="0"/>
              <a:t>28-8-2026</a:t>
            </a:fld>
            <a:endParaRPr lang="nl-NL"/>
          </a:p>
        </p:txBody>
      </p:sp>
      <p:sp>
        <p:nvSpPr>
          <p:cNvPr id="4" name="Tijdelijke aanduiding voor voettekst 3">
            <a:extLst>
              <a:ext uri="{FF2B5EF4-FFF2-40B4-BE49-F238E27FC236}">
                <a16:creationId xmlns:a16="http://schemas.microsoft.com/office/drawing/2014/main" id="{09CC70FA-6403-2A37-51C9-6F9411D80C71}"/>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9592445F-D438-2D06-76C3-B83B8E2C6E7E}"/>
              </a:ext>
            </a:extLst>
          </p:cNvPr>
          <p:cNvSpPr>
            <a:spLocks noGrp="1"/>
          </p:cNvSpPr>
          <p:nvPr>
            <p:ph type="sldNum" sz="quarter" idx="12"/>
          </p:nvPr>
        </p:nvSpPr>
        <p:spPr/>
        <p:txBody>
          <a:bodyPr/>
          <a:lstStyle/>
          <a:p>
            <a:fld id="{70987699-9F2B-4E67-9B98-AED723109921}" type="slidenum">
              <a:rPr lang="nl-NL" smtClean="0"/>
              <a:t>‹nr.›</a:t>
            </a:fld>
            <a:endParaRPr lang="nl-NL"/>
          </a:p>
        </p:txBody>
      </p:sp>
    </p:spTree>
    <p:extLst>
      <p:ext uri="{BB962C8B-B14F-4D97-AF65-F5344CB8AC3E}">
        <p14:creationId xmlns:p14="http://schemas.microsoft.com/office/powerpoint/2010/main" val="3878386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C86679D1-E261-B5CC-2BDC-D9484B0398FD}"/>
              </a:ext>
            </a:extLst>
          </p:cNvPr>
          <p:cNvSpPr>
            <a:spLocks noGrp="1"/>
          </p:cNvSpPr>
          <p:nvPr>
            <p:ph type="dt" sz="half" idx="10"/>
          </p:nvPr>
        </p:nvSpPr>
        <p:spPr/>
        <p:txBody>
          <a:bodyPr/>
          <a:lstStyle/>
          <a:p>
            <a:fld id="{691F225D-7D32-41C1-BC76-C0236CF2E24E}" type="datetimeFigureOut">
              <a:rPr lang="nl-NL" smtClean="0"/>
              <a:t>28-8-2026</a:t>
            </a:fld>
            <a:endParaRPr lang="nl-NL"/>
          </a:p>
        </p:txBody>
      </p:sp>
      <p:sp>
        <p:nvSpPr>
          <p:cNvPr id="3" name="Tijdelijke aanduiding voor voettekst 2">
            <a:extLst>
              <a:ext uri="{FF2B5EF4-FFF2-40B4-BE49-F238E27FC236}">
                <a16:creationId xmlns:a16="http://schemas.microsoft.com/office/drawing/2014/main" id="{C7EE3542-4977-0F11-AF77-D02D8AA29734}"/>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C29EC54B-F252-4493-6E23-12CC826FBA74}"/>
              </a:ext>
            </a:extLst>
          </p:cNvPr>
          <p:cNvSpPr>
            <a:spLocks noGrp="1"/>
          </p:cNvSpPr>
          <p:nvPr>
            <p:ph type="sldNum" sz="quarter" idx="12"/>
          </p:nvPr>
        </p:nvSpPr>
        <p:spPr/>
        <p:txBody>
          <a:bodyPr/>
          <a:lstStyle/>
          <a:p>
            <a:fld id="{70987699-9F2B-4E67-9B98-AED723109921}" type="slidenum">
              <a:rPr lang="nl-NL" smtClean="0"/>
              <a:t>‹nr.›</a:t>
            </a:fld>
            <a:endParaRPr lang="nl-NL"/>
          </a:p>
        </p:txBody>
      </p:sp>
    </p:spTree>
    <p:extLst>
      <p:ext uri="{BB962C8B-B14F-4D97-AF65-F5344CB8AC3E}">
        <p14:creationId xmlns:p14="http://schemas.microsoft.com/office/powerpoint/2010/main" val="2508682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C7DD0F-A3BE-7B25-30FD-DD2C8E99961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F4FCE7C-BDB7-2421-1FAF-358E4F038E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AA038328-3BE6-7C86-78C4-8147BC4BED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361D0FF-836D-1567-9EC2-BE043B332147}"/>
              </a:ext>
            </a:extLst>
          </p:cNvPr>
          <p:cNvSpPr>
            <a:spLocks noGrp="1"/>
          </p:cNvSpPr>
          <p:nvPr>
            <p:ph type="dt" sz="half" idx="10"/>
          </p:nvPr>
        </p:nvSpPr>
        <p:spPr/>
        <p:txBody>
          <a:bodyPr/>
          <a:lstStyle/>
          <a:p>
            <a:fld id="{691F225D-7D32-41C1-BC76-C0236CF2E24E}" type="datetimeFigureOut">
              <a:rPr lang="nl-NL" smtClean="0"/>
              <a:t>28-8-2026</a:t>
            </a:fld>
            <a:endParaRPr lang="nl-NL"/>
          </a:p>
        </p:txBody>
      </p:sp>
      <p:sp>
        <p:nvSpPr>
          <p:cNvPr id="6" name="Tijdelijke aanduiding voor voettekst 5">
            <a:extLst>
              <a:ext uri="{FF2B5EF4-FFF2-40B4-BE49-F238E27FC236}">
                <a16:creationId xmlns:a16="http://schemas.microsoft.com/office/drawing/2014/main" id="{C2A05A55-046E-5FEB-EA3A-3ADA7B781F6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3E76072-84D6-C36B-7400-AFFFC86A7DCC}"/>
              </a:ext>
            </a:extLst>
          </p:cNvPr>
          <p:cNvSpPr>
            <a:spLocks noGrp="1"/>
          </p:cNvSpPr>
          <p:nvPr>
            <p:ph type="sldNum" sz="quarter" idx="12"/>
          </p:nvPr>
        </p:nvSpPr>
        <p:spPr/>
        <p:txBody>
          <a:bodyPr/>
          <a:lstStyle/>
          <a:p>
            <a:fld id="{70987699-9F2B-4E67-9B98-AED723109921}" type="slidenum">
              <a:rPr lang="nl-NL" smtClean="0"/>
              <a:t>‹nr.›</a:t>
            </a:fld>
            <a:endParaRPr lang="nl-NL"/>
          </a:p>
        </p:txBody>
      </p:sp>
    </p:spTree>
    <p:extLst>
      <p:ext uri="{BB962C8B-B14F-4D97-AF65-F5344CB8AC3E}">
        <p14:creationId xmlns:p14="http://schemas.microsoft.com/office/powerpoint/2010/main" val="2983468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EBE73B-6639-B39C-3BBD-E594461D70C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AC8E4264-C3CC-A1F0-5E5F-6DE9BBECBA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7B513B75-7B53-67E6-241D-B17ED8E10C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0D81DA4-4E9C-0407-A5FF-ED8B949E3756}"/>
              </a:ext>
            </a:extLst>
          </p:cNvPr>
          <p:cNvSpPr>
            <a:spLocks noGrp="1"/>
          </p:cNvSpPr>
          <p:nvPr>
            <p:ph type="dt" sz="half" idx="10"/>
          </p:nvPr>
        </p:nvSpPr>
        <p:spPr/>
        <p:txBody>
          <a:bodyPr/>
          <a:lstStyle/>
          <a:p>
            <a:fld id="{691F225D-7D32-41C1-BC76-C0236CF2E24E}" type="datetimeFigureOut">
              <a:rPr lang="nl-NL" smtClean="0"/>
              <a:t>28-8-2026</a:t>
            </a:fld>
            <a:endParaRPr lang="nl-NL"/>
          </a:p>
        </p:txBody>
      </p:sp>
      <p:sp>
        <p:nvSpPr>
          <p:cNvPr id="6" name="Tijdelijke aanduiding voor voettekst 5">
            <a:extLst>
              <a:ext uri="{FF2B5EF4-FFF2-40B4-BE49-F238E27FC236}">
                <a16:creationId xmlns:a16="http://schemas.microsoft.com/office/drawing/2014/main" id="{7B8DFA36-2E5E-203D-D154-3F7774C9F64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FF415DA-8F74-D7F1-9784-0F8E4844B69B}"/>
              </a:ext>
            </a:extLst>
          </p:cNvPr>
          <p:cNvSpPr>
            <a:spLocks noGrp="1"/>
          </p:cNvSpPr>
          <p:nvPr>
            <p:ph type="sldNum" sz="quarter" idx="12"/>
          </p:nvPr>
        </p:nvSpPr>
        <p:spPr/>
        <p:txBody>
          <a:bodyPr/>
          <a:lstStyle/>
          <a:p>
            <a:fld id="{70987699-9F2B-4E67-9B98-AED723109921}" type="slidenum">
              <a:rPr lang="nl-NL" smtClean="0"/>
              <a:t>‹nr.›</a:t>
            </a:fld>
            <a:endParaRPr lang="nl-NL"/>
          </a:p>
        </p:txBody>
      </p:sp>
    </p:spTree>
    <p:extLst>
      <p:ext uri="{BB962C8B-B14F-4D97-AF65-F5344CB8AC3E}">
        <p14:creationId xmlns:p14="http://schemas.microsoft.com/office/powerpoint/2010/main" val="846612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A2852D-9A12-29BF-D66B-58AE75829D45}"/>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4BB945DB-3098-9400-B385-67B1EC95BE28}"/>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BC12584-1205-6DE4-7FD1-A210D9CD3603}"/>
              </a:ext>
            </a:extLst>
          </p:cNvPr>
          <p:cNvSpPr>
            <a:spLocks noGrp="1"/>
          </p:cNvSpPr>
          <p:nvPr>
            <p:ph type="dt" sz="half" idx="10"/>
          </p:nvPr>
        </p:nvSpPr>
        <p:spPr/>
        <p:txBody>
          <a:bodyPr/>
          <a:lstStyle/>
          <a:p>
            <a:fld id="{691F225D-7D32-41C1-BC76-C0236CF2E24E}" type="datetimeFigureOut">
              <a:rPr lang="nl-NL" smtClean="0"/>
              <a:t>28-8-2026</a:t>
            </a:fld>
            <a:endParaRPr lang="nl-NL"/>
          </a:p>
        </p:txBody>
      </p:sp>
      <p:sp>
        <p:nvSpPr>
          <p:cNvPr id="5" name="Tijdelijke aanduiding voor voettekst 4">
            <a:extLst>
              <a:ext uri="{FF2B5EF4-FFF2-40B4-BE49-F238E27FC236}">
                <a16:creationId xmlns:a16="http://schemas.microsoft.com/office/drawing/2014/main" id="{E5F66E87-6D65-EF80-530E-A601270CC6A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A9FA543-816B-9C10-862C-6C11EB1DEEFB}"/>
              </a:ext>
            </a:extLst>
          </p:cNvPr>
          <p:cNvSpPr>
            <a:spLocks noGrp="1"/>
          </p:cNvSpPr>
          <p:nvPr>
            <p:ph type="sldNum" sz="quarter" idx="12"/>
          </p:nvPr>
        </p:nvSpPr>
        <p:spPr/>
        <p:txBody>
          <a:bodyPr/>
          <a:lstStyle/>
          <a:p>
            <a:fld id="{70987699-9F2B-4E67-9B98-AED723109921}" type="slidenum">
              <a:rPr lang="nl-NL" smtClean="0"/>
              <a:t>‹nr.›</a:t>
            </a:fld>
            <a:endParaRPr lang="nl-NL"/>
          </a:p>
        </p:txBody>
      </p:sp>
    </p:spTree>
    <p:extLst>
      <p:ext uri="{BB962C8B-B14F-4D97-AF65-F5344CB8AC3E}">
        <p14:creationId xmlns:p14="http://schemas.microsoft.com/office/powerpoint/2010/main" val="1344314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52ACAF7F-F649-0EBE-3372-21EB257FB49E}"/>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003DEB6-BBE4-6F2D-7412-6EB7C3B60116}"/>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1C98C96-22D0-812C-613F-C06BFF404B05}"/>
              </a:ext>
            </a:extLst>
          </p:cNvPr>
          <p:cNvSpPr>
            <a:spLocks noGrp="1"/>
          </p:cNvSpPr>
          <p:nvPr>
            <p:ph type="dt" sz="half" idx="10"/>
          </p:nvPr>
        </p:nvSpPr>
        <p:spPr/>
        <p:txBody>
          <a:bodyPr/>
          <a:lstStyle/>
          <a:p>
            <a:fld id="{691F225D-7D32-41C1-BC76-C0236CF2E24E}" type="datetimeFigureOut">
              <a:rPr lang="nl-NL" smtClean="0"/>
              <a:t>28-8-2026</a:t>
            </a:fld>
            <a:endParaRPr lang="nl-NL"/>
          </a:p>
        </p:txBody>
      </p:sp>
      <p:sp>
        <p:nvSpPr>
          <p:cNvPr id="5" name="Tijdelijke aanduiding voor voettekst 4">
            <a:extLst>
              <a:ext uri="{FF2B5EF4-FFF2-40B4-BE49-F238E27FC236}">
                <a16:creationId xmlns:a16="http://schemas.microsoft.com/office/drawing/2014/main" id="{B7CDD4EB-157D-7337-D851-0ABF1AD0DCC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3CC1E75-9E4D-935C-A267-9CEA9FE0354E}"/>
              </a:ext>
            </a:extLst>
          </p:cNvPr>
          <p:cNvSpPr>
            <a:spLocks noGrp="1"/>
          </p:cNvSpPr>
          <p:nvPr>
            <p:ph type="sldNum" sz="quarter" idx="12"/>
          </p:nvPr>
        </p:nvSpPr>
        <p:spPr/>
        <p:txBody>
          <a:bodyPr/>
          <a:lstStyle/>
          <a:p>
            <a:fld id="{70987699-9F2B-4E67-9B98-AED723109921}" type="slidenum">
              <a:rPr lang="nl-NL" smtClean="0"/>
              <a:t>‹nr.›</a:t>
            </a:fld>
            <a:endParaRPr lang="nl-NL"/>
          </a:p>
        </p:txBody>
      </p:sp>
    </p:spTree>
    <p:extLst>
      <p:ext uri="{BB962C8B-B14F-4D97-AF65-F5344CB8AC3E}">
        <p14:creationId xmlns:p14="http://schemas.microsoft.com/office/powerpoint/2010/main" val="1324759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ody: with line/narrow/no signature">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555B3C78-F4B0-724A-ADAA-8CDD2DF18A0E}"/>
              </a:ext>
            </a:extLst>
          </p:cNvPr>
          <p:cNvSpPr>
            <a:spLocks noGrp="1"/>
          </p:cNvSpPr>
          <p:nvPr>
            <p:ph idx="1" hasCustomPrompt="1"/>
          </p:nvPr>
        </p:nvSpPr>
        <p:spPr>
          <a:xfrm>
            <a:off x="766917" y="1096150"/>
            <a:ext cx="10658166" cy="5007927"/>
          </a:xfrm>
        </p:spPr>
        <p:txBody>
          <a:bodyPr/>
          <a:lstStyle>
            <a:lvl1pPr marL="0" indent="0">
              <a:buNone/>
              <a:defRPr>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720850" indent="0">
              <a:buNone/>
              <a:defRPr>
                <a:solidFill>
                  <a:schemeClr val="tx1"/>
                </a:solidFill>
              </a:defRPr>
            </a:lvl5pPr>
          </a:lstStyle>
          <a:p>
            <a:pPr marL="0" marR="0" lvl="0" indent="0" algn="l" defTabSz="914400" rtl="0" eaLnBrk="1" fontAlgn="auto" latinLnBrk="0" hangingPunct="1">
              <a:lnSpc>
                <a:spcPct val="120000"/>
              </a:lnSpc>
              <a:spcBef>
                <a:spcPts val="0"/>
              </a:spcBef>
              <a:spcAft>
                <a:spcPts val="600"/>
              </a:spcAft>
              <a:buClrTx/>
              <a:buSzTx/>
              <a:buFont typeface="Arial" panose="020B0604020202020204" pitchFamily="34" charset="0"/>
              <a:buNone/>
              <a:tabLst/>
              <a:defRPr/>
            </a:pPr>
            <a:r>
              <a:rPr lang="ja-JP" altLang="en-US" b="0" i="0">
                <a:solidFill>
                  <a:srgbClr val="242424"/>
                </a:solidFill>
                <a:effectLst/>
                <a:latin typeface="-apple-system"/>
              </a:rPr>
              <a:t>・</a:t>
            </a:r>
            <a:r>
              <a:rPr lang="en-US" altLang="ja-JP" b="0" i="0">
                <a:solidFill>
                  <a:srgbClr val="242424"/>
                </a:solidFill>
                <a:effectLst/>
                <a:latin typeface="-apple-system"/>
              </a:rPr>
              <a:t>Change font sizes, layouts, etc. as required.</a:t>
            </a:r>
          </a:p>
        </p:txBody>
      </p:sp>
      <p:cxnSp>
        <p:nvCxnSpPr>
          <p:cNvPr id="13" name="直線コネクタ 12">
            <a:extLst>
              <a:ext uri="{FF2B5EF4-FFF2-40B4-BE49-F238E27FC236}">
                <a16:creationId xmlns:a16="http://schemas.microsoft.com/office/drawing/2014/main" id="{5C7DD959-B5F3-DD42-9521-1028A40E520B}"/>
              </a:ext>
            </a:extLst>
          </p:cNvPr>
          <p:cNvCxnSpPr>
            <a:cxnSpLocks/>
          </p:cNvCxnSpPr>
          <p:nvPr userDrawn="1"/>
        </p:nvCxnSpPr>
        <p:spPr>
          <a:xfrm>
            <a:off x="762562" y="753909"/>
            <a:ext cx="10656000" cy="0"/>
          </a:xfrm>
          <a:prstGeom prst="line">
            <a:avLst/>
          </a:prstGeom>
          <a:ln w="19050">
            <a:solidFill>
              <a:srgbClr val="00368F"/>
            </a:solidFill>
          </a:ln>
        </p:spPr>
        <p:style>
          <a:lnRef idx="1">
            <a:schemeClr val="accent1"/>
          </a:lnRef>
          <a:fillRef idx="0">
            <a:schemeClr val="accent1"/>
          </a:fillRef>
          <a:effectRef idx="0">
            <a:schemeClr val="accent1"/>
          </a:effectRef>
          <a:fontRef idx="minor">
            <a:schemeClr val="tx1"/>
          </a:fontRef>
        </p:style>
      </p:cxnSp>
      <p:sp>
        <p:nvSpPr>
          <p:cNvPr id="4" name="タイトル 3">
            <a:extLst>
              <a:ext uri="{FF2B5EF4-FFF2-40B4-BE49-F238E27FC236}">
                <a16:creationId xmlns:a16="http://schemas.microsoft.com/office/drawing/2014/main" id="{9FFAC934-16EC-0E4A-8F8D-C45EFB68AC81}"/>
              </a:ext>
            </a:extLst>
          </p:cNvPr>
          <p:cNvSpPr>
            <a:spLocks noGrp="1"/>
          </p:cNvSpPr>
          <p:nvPr>
            <p:ph type="title" hasCustomPrompt="1"/>
          </p:nvPr>
        </p:nvSpPr>
        <p:spPr>
          <a:xfrm>
            <a:off x="766918" y="294816"/>
            <a:ext cx="9864000" cy="316497"/>
          </a:xfrm>
        </p:spPr>
        <p:txBody>
          <a:bodyPr>
            <a:noAutofit/>
          </a:bodyPr>
          <a:lstStyle>
            <a:lvl1pPr marL="0" marR="0" indent="0" algn="l" defTabSz="914400" rtl="0" eaLnBrk="1" fontAlgn="auto" latinLnBrk="0" hangingPunct="1">
              <a:lnSpc>
                <a:spcPct val="100000"/>
              </a:lnSpc>
              <a:spcBef>
                <a:spcPct val="0"/>
              </a:spcBef>
              <a:spcAft>
                <a:spcPts val="0"/>
              </a:spcAft>
              <a:buClrTx/>
              <a:buSzTx/>
              <a:buFontTx/>
              <a:buNone/>
              <a:tabLst/>
              <a:defRPr>
                <a:solidFill>
                  <a:schemeClr val="tx1"/>
                </a:solidFill>
              </a:defRPr>
            </a:lvl1pPr>
          </a:lstStyle>
          <a:p>
            <a:r>
              <a:rPr kumimoji="1" lang="en-US" altLang="ja-JP"/>
              <a:t>Title (with line) 1 line/Narrow, no signature</a:t>
            </a:r>
            <a:endParaRPr kumimoji="1" lang="ja-JP" altLang="en-US"/>
          </a:p>
        </p:txBody>
      </p:sp>
    </p:spTree>
    <p:extLst>
      <p:ext uri="{BB962C8B-B14F-4D97-AF65-F5344CB8AC3E}">
        <p14:creationId xmlns:p14="http://schemas.microsoft.com/office/powerpoint/2010/main" val="2528991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087E07F-8F0F-4533-3ABA-51FFF67F4A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5DF8078E-59C4-8FAF-4AAD-315D1546FA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3681E49-4471-DF4D-0A01-93B38FEE8F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91F225D-7D32-41C1-BC76-C0236CF2E24E}" type="datetimeFigureOut">
              <a:rPr lang="nl-NL" smtClean="0"/>
              <a:t>28-8-2026</a:t>
            </a:fld>
            <a:endParaRPr lang="nl-NL"/>
          </a:p>
        </p:txBody>
      </p:sp>
      <p:sp>
        <p:nvSpPr>
          <p:cNvPr id="5" name="Tijdelijke aanduiding voor voettekst 4">
            <a:extLst>
              <a:ext uri="{FF2B5EF4-FFF2-40B4-BE49-F238E27FC236}">
                <a16:creationId xmlns:a16="http://schemas.microsoft.com/office/drawing/2014/main" id="{DBB0512C-88ED-BD47-F8B7-9D685F8E3F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7AC0F28B-8F2C-C184-CAB2-D1334B8285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987699-9F2B-4E67-9B98-AED723109921}" type="slidenum">
              <a:rPr lang="nl-NL" smtClean="0"/>
              <a:t>‹nr.›</a:t>
            </a:fld>
            <a:endParaRPr lang="nl-NL"/>
          </a:p>
        </p:txBody>
      </p:sp>
    </p:spTree>
    <p:extLst>
      <p:ext uri="{BB962C8B-B14F-4D97-AF65-F5344CB8AC3E}">
        <p14:creationId xmlns:p14="http://schemas.microsoft.com/office/powerpoint/2010/main" val="9108680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2.png"/><Relationship Id="rId7"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22.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png"/></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jpeg"/></Relationships>
</file>

<file path=ppt/slides/_rels/slide2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65.png"/><Relationship Id="rId4" Type="http://schemas.openxmlformats.org/officeDocument/2006/relationships/image" Target="../media/image64.emf"/></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9.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22.png"/><Relationship Id="rId7" Type="http://schemas.openxmlformats.org/officeDocument/2006/relationships/image" Target="../media/image7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30.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22.png"/><Relationship Id="rId7" Type="http://schemas.openxmlformats.org/officeDocument/2006/relationships/image" Target="../media/image8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 Id="rId9" Type="http://schemas.openxmlformats.org/officeDocument/2006/relationships/image" Target="../media/image85.png"/></Relationships>
</file>

<file path=ppt/slides/_rels/slide31.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22.png"/><Relationship Id="rId7" Type="http://schemas.openxmlformats.org/officeDocument/2006/relationships/image" Target="../media/image8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 Id="rId9" Type="http://schemas.openxmlformats.org/officeDocument/2006/relationships/image" Target="../media/image91.pn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92.emf"/></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news.suzuki.be/"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48F61884-075E-906A-B9C3-F1A5DFA829CC}"/>
              </a:ext>
            </a:extLst>
          </p:cNvPr>
          <p:cNvPicPr>
            <a:picLocks noChangeAspect="1"/>
          </p:cNvPicPr>
          <p:nvPr/>
        </p:nvPicPr>
        <p:blipFill>
          <a:blip r:embed="rId2"/>
          <a:stretch>
            <a:fillRect/>
          </a:stretch>
        </p:blipFill>
        <p:spPr>
          <a:xfrm>
            <a:off x="0" y="0"/>
            <a:ext cx="12192000" cy="6858000"/>
          </a:xfrm>
          <a:prstGeom prst="rect">
            <a:avLst/>
          </a:prstGeom>
        </p:spPr>
      </p:pic>
      <p:sp>
        <p:nvSpPr>
          <p:cNvPr id="4" name="Titel 3">
            <a:extLst>
              <a:ext uri="{FF2B5EF4-FFF2-40B4-BE49-F238E27FC236}">
                <a16:creationId xmlns:a16="http://schemas.microsoft.com/office/drawing/2014/main" id="{EFCF02D1-1D48-F110-DFD0-1B3E5F4E7EAE}"/>
              </a:ext>
            </a:extLst>
          </p:cNvPr>
          <p:cNvSpPr>
            <a:spLocks noGrp="1"/>
          </p:cNvSpPr>
          <p:nvPr>
            <p:ph type="ctrTitle"/>
          </p:nvPr>
        </p:nvSpPr>
        <p:spPr>
          <a:xfrm>
            <a:off x="-1006764" y="-849745"/>
            <a:ext cx="9144000" cy="2387600"/>
          </a:xfrm>
        </p:spPr>
        <p:txBody>
          <a:bodyPr/>
          <a:lstStyle/>
          <a:p>
            <a:r>
              <a:rPr lang="en-US" b="1" dirty="0">
                <a:solidFill>
                  <a:schemeClr val="bg1">
                    <a:lumMod val="95000"/>
                  </a:schemeClr>
                </a:solidFill>
              </a:rPr>
              <a:t>New Suzuki Across</a:t>
            </a:r>
            <a:endParaRPr lang="nl-NL" b="1" dirty="0">
              <a:solidFill>
                <a:schemeClr val="bg1">
                  <a:lumMod val="95000"/>
                </a:schemeClr>
              </a:solidFill>
            </a:endParaRPr>
          </a:p>
        </p:txBody>
      </p:sp>
      <p:pic>
        <p:nvPicPr>
          <p:cNvPr id="2" name="Picture 4">
            <a:extLst>
              <a:ext uri="{FF2B5EF4-FFF2-40B4-BE49-F238E27FC236}">
                <a16:creationId xmlns:a16="http://schemas.microsoft.com/office/drawing/2014/main" id="{6343541C-23D0-0672-447D-817697E3DA54}"/>
              </a:ext>
            </a:extLst>
          </p:cNvPr>
          <p:cNvPicPr>
            <a:picLocks noChangeAspect="1"/>
          </p:cNvPicPr>
          <p:nvPr/>
        </p:nvPicPr>
        <p:blipFill>
          <a:blip r:embed="rId3"/>
          <a:stretch>
            <a:fillRect/>
          </a:stretch>
        </p:blipFill>
        <p:spPr>
          <a:xfrm>
            <a:off x="286805" y="158291"/>
            <a:ext cx="1886213" cy="371527"/>
          </a:xfrm>
          <a:prstGeom prst="rect">
            <a:avLst/>
          </a:prstGeom>
        </p:spPr>
      </p:pic>
      <p:sp>
        <p:nvSpPr>
          <p:cNvPr id="6" name="Ondertitel 5">
            <a:extLst>
              <a:ext uri="{FF2B5EF4-FFF2-40B4-BE49-F238E27FC236}">
                <a16:creationId xmlns:a16="http://schemas.microsoft.com/office/drawing/2014/main" id="{E05A6848-889D-4C63-263A-F8A193E865F9}"/>
              </a:ext>
            </a:extLst>
          </p:cNvPr>
          <p:cNvSpPr>
            <a:spLocks noGrp="1"/>
          </p:cNvSpPr>
          <p:nvPr>
            <p:ph type="subTitle" idx="1"/>
          </p:nvPr>
        </p:nvSpPr>
        <p:spPr/>
        <p:txBody>
          <a:bodyPr/>
          <a:lstStyle/>
          <a:p>
            <a:endParaRPr lang="nl-NL"/>
          </a:p>
        </p:txBody>
      </p:sp>
    </p:spTree>
    <p:extLst>
      <p:ext uri="{BB962C8B-B14F-4D97-AF65-F5344CB8AC3E}">
        <p14:creationId xmlns:p14="http://schemas.microsoft.com/office/powerpoint/2010/main" val="768498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11CD46-8F4B-124B-4077-EAE3EAA28E7C}"/>
              </a:ext>
            </a:extLst>
          </p:cNvPr>
          <p:cNvSpPr>
            <a:spLocks noGrp="1"/>
          </p:cNvSpPr>
          <p:nvPr>
            <p:ph type="title"/>
          </p:nvPr>
        </p:nvSpPr>
        <p:spPr/>
        <p:txBody>
          <a:bodyPr/>
          <a:lstStyle/>
          <a:p>
            <a:r>
              <a:rPr lang="en-US" dirty="0">
                <a:solidFill>
                  <a:schemeClr val="tx2">
                    <a:lumMod val="75000"/>
                    <a:lumOff val="25000"/>
                  </a:schemeClr>
                </a:solidFill>
              </a:rPr>
              <a:t>Figures Sales &amp; Registrations</a:t>
            </a:r>
            <a:endParaRPr lang="nl-NL" dirty="0">
              <a:solidFill>
                <a:schemeClr val="tx2">
                  <a:lumMod val="75000"/>
                  <a:lumOff val="25000"/>
                </a:schemeClr>
              </a:solidFill>
            </a:endParaRPr>
          </a:p>
        </p:txBody>
      </p:sp>
      <p:sp>
        <p:nvSpPr>
          <p:cNvPr id="3" name="Tijdelijke aanduiding voor inhoud 2">
            <a:extLst>
              <a:ext uri="{FF2B5EF4-FFF2-40B4-BE49-F238E27FC236}">
                <a16:creationId xmlns:a16="http://schemas.microsoft.com/office/drawing/2014/main" id="{FB01685D-6442-2846-3131-3DF5A01F320D}"/>
              </a:ext>
            </a:extLst>
          </p:cNvPr>
          <p:cNvSpPr>
            <a:spLocks noGrp="1"/>
          </p:cNvSpPr>
          <p:nvPr>
            <p:ph idx="1"/>
          </p:nvPr>
        </p:nvSpPr>
        <p:spPr/>
        <p:txBody>
          <a:bodyPr/>
          <a:lstStyle/>
          <a:p>
            <a:endParaRPr lang="nl-NL" dirty="0"/>
          </a:p>
        </p:txBody>
      </p:sp>
      <p:pic>
        <p:nvPicPr>
          <p:cNvPr id="4" name="Afbeelding 3">
            <a:extLst>
              <a:ext uri="{FF2B5EF4-FFF2-40B4-BE49-F238E27FC236}">
                <a16:creationId xmlns:a16="http://schemas.microsoft.com/office/drawing/2014/main" id="{02BB2088-AC81-37AB-4723-59E3DE60A584}"/>
              </a:ext>
            </a:extLst>
          </p:cNvPr>
          <p:cNvPicPr>
            <a:picLocks noChangeAspect="1"/>
          </p:cNvPicPr>
          <p:nvPr/>
        </p:nvPicPr>
        <p:blipFill>
          <a:blip r:embed="rId2"/>
          <a:stretch>
            <a:fillRect/>
          </a:stretch>
        </p:blipFill>
        <p:spPr>
          <a:xfrm>
            <a:off x="9557725" y="0"/>
            <a:ext cx="2977931" cy="6858000"/>
          </a:xfrm>
          <a:prstGeom prst="rect">
            <a:avLst/>
          </a:prstGeom>
        </p:spPr>
      </p:pic>
      <p:pic>
        <p:nvPicPr>
          <p:cNvPr id="6" name="Afbeelding 5">
            <a:extLst>
              <a:ext uri="{FF2B5EF4-FFF2-40B4-BE49-F238E27FC236}">
                <a16:creationId xmlns:a16="http://schemas.microsoft.com/office/drawing/2014/main" id="{83277BF3-1DA5-A723-EAA9-815C60AD9824}"/>
              </a:ext>
            </a:extLst>
          </p:cNvPr>
          <p:cNvPicPr>
            <a:picLocks noChangeAspect="1"/>
          </p:cNvPicPr>
          <p:nvPr/>
        </p:nvPicPr>
        <p:blipFill>
          <a:blip r:embed="rId3"/>
          <a:stretch>
            <a:fillRect/>
          </a:stretch>
        </p:blipFill>
        <p:spPr>
          <a:xfrm>
            <a:off x="0" y="1422400"/>
            <a:ext cx="9480300" cy="5135418"/>
          </a:xfrm>
          <a:prstGeom prst="rect">
            <a:avLst/>
          </a:prstGeom>
        </p:spPr>
      </p:pic>
      <p:pic>
        <p:nvPicPr>
          <p:cNvPr id="5" name="Picture 4">
            <a:extLst>
              <a:ext uri="{FF2B5EF4-FFF2-40B4-BE49-F238E27FC236}">
                <a16:creationId xmlns:a16="http://schemas.microsoft.com/office/drawing/2014/main" id="{3682DF2E-9521-5EE5-742F-8A1E211BD4D2}"/>
              </a:ext>
            </a:extLst>
          </p:cNvPr>
          <p:cNvPicPr>
            <a:picLocks noChangeAspect="1"/>
          </p:cNvPicPr>
          <p:nvPr/>
        </p:nvPicPr>
        <p:blipFill>
          <a:blip r:embed="rId4"/>
          <a:stretch>
            <a:fillRect/>
          </a:stretch>
        </p:blipFill>
        <p:spPr>
          <a:xfrm>
            <a:off x="185205" y="179361"/>
            <a:ext cx="1886213" cy="371527"/>
          </a:xfrm>
          <a:prstGeom prst="rect">
            <a:avLst/>
          </a:prstGeom>
        </p:spPr>
      </p:pic>
    </p:spTree>
    <p:extLst>
      <p:ext uri="{BB962C8B-B14F-4D97-AF65-F5344CB8AC3E}">
        <p14:creationId xmlns:p14="http://schemas.microsoft.com/office/powerpoint/2010/main" val="4190284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11CD46-8F4B-124B-4077-EAE3EAA28E7C}"/>
              </a:ext>
            </a:extLst>
          </p:cNvPr>
          <p:cNvSpPr>
            <a:spLocks noGrp="1"/>
          </p:cNvSpPr>
          <p:nvPr>
            <p:ph type="title"/>
          </p:nvPr>
        </p:nvSpPr>
        <p:spPr>
          <a:xfrm>
            <a:off x="2240280" y="-297658"/>
            <a:ext cx="10515600" cy="1325563"/>
          </a:xfrm>
        </p:spPr>
        <p:txBody>
          <a:bodyPr/>
          <a:lstStyle/>
          <a:p>
            <a:r>
              <a:rPr lang="en-US" dirty="0">
                <a:solidFill>
                  <a:schemeClr val="tx2">
                    <a:lumMod val="75000"/>
                    <a:lumOff val="25000"/>
                  </a:schemeClr>
                </a:solidFill>
              </a:rPr>
              <a:t>Figures Sales &amp; Registrations</a:t>
            </a:r>
            <a:endParaRPr lang="nl-NL" dirty="0">
              <a:solidFill>
                <a:schemeClr val="tx2">
                  <a:lumMod val="75000"/>
                  <a:lumOff val="25000"/>
                </a:schemeClr>
              </a:solidFill>
            </a:endParaRPr>
          </a:p>
        </p:txBody>
      </p:sp>
      <p:sp>
        <p:nvSpPr>
          <p:cNvPr id="3" name="Tijdelijke aanduiding voor inhoud 2">
            <a:extLst>
              <a:ext uri="{FF2B5EF4-FFF2-40B4-BE49-F238E27FC236}">
                <a16:creationId xmlns:a16="http://schemas.microsoft.com/office/drawing/2014/main" id="{FB01685D-6442-2846-3131-3DF5A01F320D}"/>
              </a:ext>
            </a:extLst>
          </p:cNvPr>
          <p:cNvSpPr>
            <a:spLocks noGrp="1"/>
          </p:cNvSpPr>
          <p:nvPr>
            <p:ph idx="1"/>
          </p:nvPr>
        </p:nvSpPr>
        <p:spPr/>
        <p:txBody>
          <a:bodyPr/>
          <a:lstStyle/>
          <a:p>
            <a:endParaRPr lang="nl-NL" dirty="0"/>
          </a:p>
        </p:txBody>
      </p:sp>
      <p:pic>
        <p:nvPicPr>
          <p:cNvPr id="4" name="Afbeelding 3">
            <a:extLst>
              <a:ext uri="{FF2B5EF4-FFF2-40B4-BE49-F238E27FC236}">
                <a16:creationId xmlns:a16="http://schemas.microsoft.com/office/drawing/2014/main" id="{02BB2088-AC81-37AB-4723-59E3DE60A584}"/>
              </a:ext>
            </a:extLst>
          </p:cNvPr>
          <p:cNvPicPr>
            <a:picLocks noChangeAspect="1"/>
          </p:cNvPicPr>
          <p:nvPr/>
        </p:nvPicPr>
        <p:blipFill>
          <a:blip r:embed="rId2"/>
          <a:stretch>
            <a:fillRect/>
          </a:stretch>
        </p:blipFill>
        <p:spPr>
          <a:xfrm>
            <a:off x="9557725" y="0"/>
            <a:ext cx="2977931" cy="6858000"/>
          </a:xfrm>
          <a:prstGeom prst="rect">
            <a:avLst/>
          </a:prstGeom>
        </p:spPr>
      </p:pic>
      <p:pic>
        <p:nvPicPr>
          <p:cNvPr id="7" name="Afbeelding 6">
            <a:extLst>
              <a:ext uri="{FF2B5EF4-FFF2-40B4-BE49-F238E27FC236}">
                <a16:creationId xmlns:a16="http://schemas.microsoft.com/office/drawing/2014/main" id="{B80FD734-C74E-F659-C2B2-C397E1A9242F}"/>
              </a:ext>
            </a:extLst>
          </p:cNvPr>
          <p:cNvPicPr>
            <a:picLocks noChangeAspect="1"/>
          </p:cNvPicPr>
          <p:nvPr/>
        </p:nvPicPr>
        <p:blipFill>
          <a:blip r:embed="rId3"/>
          <a:stretch>
            <a:fillRect/>
          </a:stretch>
        </p:blipFill>
        <p:spPr>
          <a:xfrm>
            <a:off x="275412" y="1311564"/>
            <a:ext cx="9108733" cy="5320145"/>
          </a:xfrm>
          <a:prstGeom prst="rect">
            <a:avLst/>
          </a:prstGeom>
        </p:spPr>
      </p:pic>
      <p:pic>
        <p:nvPicPr>
          <p:cNvPr id="6" name="Picture 4">
            <a:extLst>
              <a:ext uri="{FF2B5EF4-FFF2-40B4-BE49-F238E27FC236}">
                <a16:creationId xmlns:a16="http://schemas.microsoft.com/office/drawing/2014/main" id="{7F411259-A24E-4BE3-3BF3-4841CF014783}"/>
              </a:ext>
            </a:extLst>
          </p:cNvPr>
          <p:cNvPicPr>
            <a:picLocks noChangeAspect="1"/>
          </p:cNvPicPr>
          <p:nvPr/>
        </p:nvPicPr>
        <p:blipFill>
          <a:blip r:embed="rId4"/>
          <a:stretch>
            <a:fillRect/>
          </a:stretch>
        </p:blipFill>
        <p:spPr>
          <a:xfrm>
            <a:off x="185205" y="179361"/>
            <a:ext cx="1886213" cy="371527"/>
          </a:xfrm>
          <a:prstGeom prst="rect">
            <a:avLst/>
          </a:prstGeom>
        </p:spPr>
      </p:pic>
    </p:spTree>
    <p:extLst>
      <p:ext uri="{BB962C8B-B14F-4D97-AF65-F5344CB8AC3E}">
        <p14:creationId xmlns:p14="http://schemas.microsoft.com/office/powerpoint/2010/main" val="3764395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DEBF26-3E74-2F20-7513-7790AAA711C4}"/>
              </a:ext>
            </a:extLst>
          </p:cNvPr>
          <p:cNvSpPr>
            <a:spLocks noGrp="1"/>
          </p:cNvSpPr>
          <p:nvPr>
            <p:ph type="title"/>
          </p:nvPr>
        </p:nvSpPr>
        <p:spPr>
          <a:xfrm>
            <a:off x="2433320" y="-297658"/>
            <a:ext cx="10515600" cy="1325563"/>
          </a:xfrm>
        </p:spPr>
        <p:txBody>
          <a:bodyPr/>
          <a:lstStyle/>
          <a:p>
            <a:r>
              <a:rPr lang="en-US" dirty="0" err="1">
                <a:solidFill>
                  <a:schemeClr val="tx2">
                    <a:lumMod val="75000"/>
                    <a:lumOff val="25000"/>
                  </a:schemeClr>
                </a:solidFill>
              </a:rPr>
              <a:t>Dealernetwork</a:t>
            </a:r>
            <a:endParaRPr lang="nl-NL" dirty="0">
              <a:solidFill>
                <a:schemeClr val="tx2">
                  <a:lumMod val="75000"/>
                  <a:lumOff val="25000"/>
                </a:schemeClr>
              </a:solidFill>
            </a:endParaRPr>
          </a:p>
        </p:txBody>
      </p:sp>
      <p:sp>
        <p:nvSpPr>
          <p:cNvPr id="3" name="Tijdelijke aanduiding voor inhoud 2">
            <a:extLst>
              <a:ext uri="{FF2B5EF4-FFF2-40B4-BE49-F238E27FC236}">
                <a16:creationId xmlns:a16="http://schemas.microsoft.com/office/drawing/2014/main" id="{C50ED3CC-12B1-4EEE-03F7-1BA1F56C5863}"/>
              </a:ext>
            </a:extLst>
          </p:cNvPr>
          <p:cNvSpPr>
            <a:spLocks noGrp="1"/>
          </p:cNvSpPr>
          <p:nvPr>
            <p:ph idx="1"/>
          </p:nvPr>
        </p:nvSpPr>
        <p:spPr/>
        <p:txBody>
          <a:bodyPr/>
          <a:lstStyle/>
          <a:p>
            <a:r>
              <a:rPr lang="en-US" dirty="0">
                <a:solidFill>
                  <a:schemeClr val="tx2">
                    <a:lumMod val="75000"/>
                    <a:lumOff val="25000"/>
                  </a:schemeClr>
                </a:solidFill>
              </a:rPr>
              <a:t>82 sales points in Belgium and GDL</a:t>
            </a:r>
          </a:p>
          <a:p>
            <a:r>
              <a:rPr lang="en-US" dirty="0">
                <a:solidFill>
                  <a:schemeClr val="tx2">
                    <a:lumMod val="75000"/>
                    <a:lumOff val="25000"/>
                  </a:schemeClr>
                </a:solidFill>
              </a:rPr>
              <a:t>Family-owned dealerships</a:t>
            </a:r>
          </a:p>
          <a:p>
            <a:r>
              <a:rPr lang="en-US" dirty="0">
                <a:solidFill>
                  <a:schemeClr val="tx2">
                    <a:lumMod val="75000"/>
                    <a:lumOff val="25000"/>
                  </a:schemeClr>
                </a:solidFill>
              </a:rPr>
              <a:t>Strong customer relations</a:t>
            </a:r>
          </a:p>
          <a:p>
            <a:r>
              <a:rPr lang="en-US" dirty="0">
                <a:solidFill>
                  <a:schemeClr val="tx2">
                    <a:lumMod val="75000"/>
                    <a:lumOff val="25000"/>
                  </a:schemeClr>
                </a:solidFill>
              </a:rPr>
              <a:t>Reliability</a:t>
            </a:r>
          </a:p>
          <a:p>
            <a:r>
              <a:rPr lang="en-US" dirty="0">
                <a:solidFill>
                  <a:schemeClr val="tx2">
                    <a:lumMod val="75000"/>
                    <a:lumOff val="25000"/>
                  </a:schemeClr>
                </a:solidFill>
              </a:rPr>
              <a:t>Low maintenance costs</a:t>
            </a:r>
          </a:p>
          <a:p>
            <a:r>
              <a:rPr lang="en-US" dirty="0">
                <a:solidFill>
                  <a:schemeClr val="tx2">
                    <a:lumMod val="75000"/>
                    <a:lumOff val="25000"/>
                  </a:schemeClr>
                </a:solidFill>
              </a:rPr>
              <a:t>10 year Warranty and Lifetime assistance when </a:t>
            </a:r>
          </a:p>
          <a:p>
            <a:pPr marL="0" indent="0">
              <a:buNone/>
            </a:pPr>
            <a:r>
              <a:rPr lang="en-US" dirty="0">
                <a:solidFill>
                  <a:schemeClr val="tx2">
                    <a:lumMod val="75000"/>
                    <a:lumOff val="25000"/>
                  </a:schemeClr>
                </a:solidFill>
              </a:rPr>
              <a:t>     maintained yearly in the dealer network</a:t>
            </a:r>
          </a:p>
          <a:p>
            <a:endParaRPr lang="nl-NL" dirty="0"/>
          </a:p>
        </p:txBody>
      </p:sp>
      <p:pic>
        <p:nvPicPr>
          <p:cNvPr id="4" name="Afbeelding 3">
            <a:extLst>
              <a:ext uri="{FF2B5EF4-FFF2-40B4-BE49-F238E27FC236}">
                <a16:creationId xmlns:a16="http://schemas.microsoft.com/office/drawing/2014/main" id="{FC19DAB4-874F-EE95-A35F-8D0ACE5AFD95}"/>
              </a:ext>
            </a:extLst>
          </p:cNvPr>
          <p:cNvPicPr>
            <a:picLocks noChangeAspect="1"/>
          </p:cNvPicPr>
          <p:nvPr/>
        </p:nvPicPr>
        <p:blipFill>
          <a:blip r:embed="rId2"/>
          <a:stretch>
            <a:fillRect/>
          </a:stretch>
        </p:blipFill>
        <p:spPr>
          <a:xfrm>
            <a:off x="9557725" y="0"/>
            <a:ext cx="2977931" cy="6858000"/>
          </a:xfrm>
          <a:prstGeom prst="rect">
            <a:avLst/>
          </a:prstGeom>
        </p:spPr>
      </p:pic>
      <p:pic>
        <p:nvPicPr>
          <p:cNvPr id="6" name="Picture 4">
            <a:extLst>
              <a:ext uri="{FF2B5EF4-FFF2-40B4-BE49-F238E27FC236}">
                <a16:creationId xmlns:a16="http://schemas.microsoft.com/office/drawing/2014/main" id="{4B456E05-F4D9-94A5-6405-70A9BD868C7F}"/>
              </a:ext>
            </a:extLst>
          </p:cNvPr>
          <p:cNvPicPr>
            <a:picLocks noChangeAspect="1"/>
          </p:cNvPicPr>
          <p:nvPr/>
        </p:nvPicPr>
        <p:blipFill>
          <a:blip r:embed="rId3"/>
          <a:stretch>
            <a:fillRect/>
          </a:stretch>
        </p:blipFill>
        <p:spPr>
          <a:xfrm>
            <a:off x="10111525" y="6305981"/>
            <a:ext cx="1886213" cy="371527"/>
          </a:xfrm>
          <a:prstGeom prst="rect">
            <a:avLst/>
          </a:prstGeom>
        </p:spPr>
      </p:pic>
      <p:pic>
        <p:nvPicPr>
          <p:cNvPr id="7" name="Picture 4">
            <a:extLst>
              <a:ext uri="{FF2B5EF4-FFF2-40B4-BE49-F238E27FC236}">
                <a16:creationId xmlns:a16="http://schemas.microsoft.com/office/drawing/2014/main" id="{EE13B2B1-1FAD-8E73-ED3A-5F393E0E48FD}"/>
              </a:ext>
            </a:extLst>
          </p:cNvPr>
          <p:cNvPicPr>
            <a:picLocks noChangeAspect="1"/>
          </p:cNvPicPr>
          <p:nvPr/>
        </p:nvPicPr>
        <p:blipFill>
          <a:blip r:embed="rId3"/>
          <a:stretch>
            <a:fillRect/>
          </a:stretch>
        </p:blipFill>
        <p:spPr>
          <a:xfrm>
            <a:off x="185205" y="179361"/>
            <a:ext cx="1886213" cy="371527"/>
          </a:xfrm>
          <a:prstGeom prst="rect">
            <a:avLst/>
          </a:prstGeom>
        </p:spPr>
      </p:pic>
    </p:spTree>
    <p:extLst>
      <p:ext uri="{BB962C8B-B14F-4D97-AF65-F5344CB8AC3E}">
        <p14:creationId xmlns:p14="http://schemas.microsoft.com/office/powerpoint/2010/main" val="2993098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03A288-07C0-015C-9592-046D4D890B9B}"/>
              </a:ext>
            </a:extLst>
          </p:cNvPr>
          <p:cNvSpPr>
            <a:spLocks noGrp="1"/>
          </p:cNvSpPr>
          <p:nvPr>
            <p:ph type="ctrTitle"/>
          </p:nvPr>
        </p:nvSpPr>
        <p:spPr>
          <a:xfrm>
            <a:off x="359435" y="1990815"/>
            <a:ext cx="2625306" cy="2387600"/>
          </a:xfrm>
        </p:spPr>
        <p:txBody>
          <a:bodyPr>
            <a:normAutofit fontScale="90000"/>
          </a:bodyPr>
          <a:lstStyle/>
          <a:p>
            <a:pPr algn="l"/>
            <a:r>
              <a:rPr lang="en-US" dirty="0">
                <a:solidFill>
                  <a:schemeClr val="tx2">
                    <a:lumMod val="75000"/>
                    <a:lumOff val="25000"/>
                  </a:schemeClr>
                </a:solidFill>
              </a:rPr>
              <a:t>SUZUKI MOTOR CORPORATION</a:t>
            </a:r>
            <a:endParaRPr lang="nl-NL" dirty="0">
              <a:solidFill>
                <a:schemeClr val="tx2">
                  <a:lumMod val="75000"/>
                  <a:lumOff val="25000"/>
                </a:schemeClr>
              </a:solidFill>
            </a:endParaRPr>
          </a:p>
        </p:txBody>
      </p:sp>
      <p:sp>
        <p:nvSpPr>
          <p:cNvPr id="3" name="Ondertitel 2">
            <a:extLst>
              <a:ext uri="{FF2B5EF4-FFF2-40B4-BE49-F238E27FC236}">
                <a16:creationId xmlns:a16="http://schemas.microsoft.com/office/drawing/2014/main" id="{3BD7021C-D1B3-33BD-6002-C68D95547BA9}"/>
              </a:ext>
            </a:extLst>
          </p:cNvPr>
          <p:cNvSpPr>
            <a:spLocks noGrp="1"/>
          </p:cNvSpPr>
          <p:nvPr>
            <p:ph type="subTitle" idx="1"/>
          </p:nvPr>
        </p:nvSpPr>
        <p:spPr>
          <a:xfrm>
            <a:off x="428447" y="4495381"/>
            <a:ext cx="3039374" cy="1655762"/>
          </a:xfrm>
        </p:spPr>
        <p:txBody>
          <a:bodyPr/>
          <a:lstStyle/>
          <a:p>
            <a:pPr algn="l"/>
            <a:r>
              <a:rPr lang="en-US" dirty="0">
                <a:solidFill>
                  <a:schemeClr val="tx2">
                    <a:lumMod val="75000"/>
                    <a:lumOff val="25000"/>
                  </a:schemeClr>
                </a:solidFill>
              </a:rPr>
              <a:t>Delivering value trough innovation, quality and sustainability</a:t>
            </a:r>
            <a:endParaRPr lang="nl-NL" dirty="0">
              <a:solidFill>
                <a:schemeClr val="tx2">
                  <a:lumMod val="75000"/>
                  <a:lumOff val="25000"/>
                </a:schemeClr>
              </a:solidFill>
            </a:endParaRPr>
          </a:p>
        </p:txBody>
      </p:sp>
      <p:pic>
        <p:nvPicPr>
          <p:cNvPr id="4" name="Afbeelding 3">
            <a:extLst>
              <a:ext uri="{FF2B5EF4-FFF2-40B4-BE49-F238E27FC236}">
                <a16:creationId xmlns:a16="http://schemas.microsoft.com/office/drawing/2014/main" id="{AF81E219-BF4E-1EA7-2DA2-56D801B4B447}"/>
              </a:ext>
            </a:extLst>
          </p:cNvPr>
          <p:cNvPicPr>
            <a:picLocks noChangeAspect="1"/>
          </p:cNvPicPr>
          <p:nvPr/>
        </p:nvPicPr>
        <p:blipFill>
          <a:blip r:embed="rId2"/>
          <a:stretch>
            <a:fillRect/>
          </a:stretch>
        </p:blipFill>
        <p:spPr>
          <a:xfrm>
            <a:off x="9557725" y="0"/>
            <a:ext cx="2977931" cy="6858000"/>
          </a:xfrm>
          <a:prstGeom prst="rect">
            <a:avLst/>
          </a:prstGeom>
        </p:spPr>
      </p:pic>
      <p:pic>
        <p:nvPicPr>
          <p:cNvPr id="6" name="Afbeelding 5">
            <a:extLst>
              <a:ext uri="{FF2B5EF4-FFF2-40B4-BE49-F238E27FC236}">
                <a16:creationId xmlns:a16="http://schemas.microsoft.com/office/drawing/2014/main" id="{024C2061-F56E-8B4E-ECB6-6971F65BD423}"/>
              </a:ext>
            </a:extLst>
          </p:cNvPr>
          <p:cNvPicPr>
            <a:picLocks noChangeAspect="1"/>
          </p:cNvPicPr>
          <p:nvPr/>
        </p:nvPicPr>
        <p:blipFill>
          <a:blip r:embed="rId3"/>
          <a:stretch>
            <a:fillRect/>
          </a:stretch>
        </p:blipFill>
        <p:spPr>
          <a:xfrm>
            <a:off x="6204925" y="0"/>
            <a:ext cx="3352800" cy="6858000"/>
          </a:xfrm>
          <a:prstGeom prst="rect">
            <a:avLst/>
          </a:prstGeom>
        </p:spPr>
      </p:pic>
      <p:pic>
        <p:nvPicPr>
          <p:cNvPr id="8" name="Afbeelding 7">
            <a:extLst>
              <a:ext uri="{FF2B5EF4-FFF2-40B4-BE49-F238E27FC236}">
                <a16:creationId xmlns:a16="http://schemas.microsoft.com/office/drawing/2014/main" id="{389E7D8F-EB76-C729-136C-ABA43DA2CDAE}"/>
              </a:ext>
            </a:extLst>
          </p:cNvPr>
          <p:cNvPicPr>
            <a:picLocks noChangeAspect="1"/>
          </p:cNvPicPr>
          <p:nvPr/>
        </p:nvPicPr>
        <p:blipFill>
          <a:blip r:embed="rId4"/>
          <a:stretch>
            <a:fillRect/>
          </a:stretch>
        </p:blipFill>
        <p:spPr>
          <a:xfrm>
            <a:off x="4622631" y="0"/>
            <a:ext cx="2946738" cy="6858000"/>
          </a:xfrm>
          <a:prstGeom prst="rect">
            <a:avLst/>
          </a:prstGeom>
        </p:spPr>
      </p:pic>
      <p:pic>
        <p:nvPicPr>
          <p:cNvPr id="5" name="Picture 4">
            <a:extLst>
              <a:ext uri="{FF2B5EF4-FFF2-40B4-BE49-F238E27FC236}">
                <a16:creationId xmlns:a16="http://schemas.microsoft.com/office/drawing/2014/main" id="{C6DA62DD-D855-36D6-D41B-F17C2B013A2E}"/>
              </a:ext>
            </a:extLst>
          </p:cNvPr>
          <p:cNvPicPr>
            <a:picLocks noChangeAspect="1"/>
          </p:cNvPicPr>
          <p:nvPr/>
        </p:nvPicPr>
        <p:blipFill>
          <a:blip r:embed="rId5"/>
          <a:stretch>
            <a:fillRect/>
          </a:stretch>
        </p:blipFill>
        <p:spPr>
          <a:xfrm>
            <a:off x="144565" y="149289"/>
            <a:ext cx="1886213" cy="371527"/>
          </a:xfrm>
          <a:prstGeom prst="rect">
            <a:avLst/>
          </a:prstGeom>
        </p:spPr>
      </p:pic>
    </p:spTree>
    <p:extLst>
      <p:ext uri="{BB962C8B-B14F-4D97-AF65-F5344CB8AC3E}">
        <p14:creationId xmlns:p14="http://schemas.microsoft.com/office/powerpoint/2010/main" val="2261898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6FEB62-FD31-E29E-0FCB-B59181ECB75B}"/>
              </a:ext>
            </a:extLst>
          </p:cNvPr>
          <p:cNvSpPr>
            <a:spLocks noGrp="1"/>
          </p:cNvSpPr>
          <p:nvPr>
            <p:ph type="title"/>
          </p:nvPr>
        </p:nvSpPr>
        <p:spPr>
          <a:xfrm>
            <a:off x="2329851" y="-297658"/>
            <a:ext cx="10515600" cy="1325563"/>
          </a:xfrm>
        </p:spPr>
        <p:txBody>
          <a:bodyPr/>
          <a:lstStyle/>
          <a:p>
            <a:r>
              <a:rPr lang="en-US" dirty="0">
                <a:solidFill>
                  <a:schemeClr val="tx2">
                    <a:lumMod val="75000"/>
                    <a:lumOff val="25000"/>
                  </a:schemeClr>
                </a:solidFill>
              </a:rPr>
              <a:t>Financial Results &amp; Highlights</a:t>
            </a:r>
            <a:endParaRPr lang="nl-NL" dirty="0">
              <a:solidFill>
                <a:schemeClr val="tx2">
                  <a:lumMod val="75000"/>
                  <a:lumOff val="25000"/>
                </a:schemeClr>
              </a:solidFill>
            </a:endParaRPr>
          </a:p>
        </p:txBody>
      </p:sp>
      <p:sp>
        <p:nvSpPr>
          <p:cNvPr id="3" name="Tijdelijke aanduiding voor inhoud 2">
            <a:extLst>
              <a:ext uri="{FF2B5EF4-FFF2-40B4-BE49-F238E27FC236}">
                <a16:creationId xmlns:a16="http://schemas.microsoft.com/office/drawing/2014/main" id="{73893F08-6C16-1B1F-6E36-F3CCA3AEF1EE}"/>
              </a:ext>
            </a:extLst>
          </p:cNvPr>
          <p:cNvSpPr>
            <a:spLocks noGrp="1"/>
          </p:cNvSpPr>
          <p:nvPr>
            <p:ph idx="1"/>
          </p:nvPr>
        </p:nvSpPr>
        <p:spPr>
          <a:xfrm>
            <a:off x="838200" y="1690688"/>
            <a:ext cx="2983302" cy="4351338"/>
          </a:xfrm>
        </p:spPr>
        <p:txBody>
          <a:bodyPr>
            <a:normAutofit fontScale="70000" lnSpcReduction="20000"/>
          </a:bodyPr>
          <a:lstStyle/>
          <a:p>
            <a:pPr marL="0" indent="0">
              <a:buNone/>
            </a:pPr>
            <a:r>
              <a:rPr lang="en-US" dirty="0">
                <a:solidFill>
                  <a:schemeClr val="tx2">
                    <a:lumMod val="75000"/>
                    <a:lumOff val="25000"/>
                  </a:schemeClr>
                </a:solidFill>
              </a:rPr>
              <a:t>Strong performance driven by robust demand and efficient operations</a:t>
            </a:r>
          </a:p>
          <a:p>
            <a:r>
              <a:rPr lang="en-US" dirty="0">
                <a:solidFill>
                  <a:schemeClr val="tx2">
                    <a:lumMod val="75000"/>
                    <a:lumOff val="25000"/>
                  </a:schemeClr>
                </a:solidFill>
              </a:rPr>
              <a:t>Financial results for the year ended March 31, 2026 announced </a:t>
            </a:r>
          </a:p>
          <a:p>
            <a:r>
              <a:rPr lang="en-US" dirty="0">
                <a:solidFill>
                  <a:schemeClr val="tx2">
                    <a:lumMod val="75000"/>
                    <a:lumOff val="25000"/>
                  </a:schemeClr>
                </a:solidFill>
              </a:rPr>
              <a:t>Sales revenue, operating profit and net profit increased year-on-year</a:t>
            </a:r>
          </a:p>
          <a:p>
            <a:r>
              <a:rPr lang="en-US" dirty="0">
                <a:solidFill>
                  <a:schemeClr val="tx2">
                    <a:lumMod val="75000"/>
                    <a:lumOff val="25000"/>
                  </a:schemeClr>
                </a:solidFill>
              </a:rPr>
              <a:t>Automobile and motorcycles sales remained strong, especially in India</a:t>
            </a:r>
          </a:p>
          <a:p>
            <a:r>
              <a:rPr lang="en-US" dirty="0">
                <a:solidFill>
                  <a:schemeClr val="tx2">
                    <a:lumMod val="75000"/>
                    <a:lumOff val="25000"/>
                  </a:schemeClr>
                </a:solidFill>
              </a:rPr>
              <a:t>Continued focus on shareholder return and capital efficiency</a:t>
            </a:r>
            <a:endParaRPr lang="nl-NL" dirty="0">
              <a:solidFill>
                <a:schemeClr val="tx2">
                  <a:lumMod val="75000"/>
                  <a:lumOff val="25000"/>
                </a:schemeClr>
              </a:solidFill>
            </a:endParaRPr>
          </a:p>
        </p:txBody>
      </p:sp>
      <p:pic>
        <p:nvPicPr>
          <p:cNvPr id="7" name="Afbeelding 6">
            <a:extLst>
              <a:ext uri="{FF2B5EF4-FFF2-40B4-BE49-F238E27FC236}">
                <a16:creationId xmlns:a16="http://schemas.microsoft.com/office/drawing/2014/main" id="{160BE1E7-07CC-461D-AD56-E696C5C09A07}"/>
              </a:ext>
            </a:extLst>
          </p:cNvPr>
          <p:cNvPicPr>
            <a:picLocks noChangeAspect="1"/>
          </p:cNvPicPr>
          <p:nvPr/>
        </p:nvPicPr>
        <p:blipFill>
          <a:blip r:embed="rId2"/>
          <a:stretch>
            <a:fillRect/>
          </a:stretch>
        </p:blipFill>
        <p:spPr>
          <a:xfrm>
            <a:off x="4070701" y="1584801"/>
            <a:ext cx="5325218" cy="4563112"/>
          </a:xfrm>
          <a:prstGeom prst="rect">
            <a:avLst/>
          </a:prstGeom>
        </p:spPr>
      </p:pic>
      <p:pic>
        <p:nvPicPr>
          <p:cNvPr id="9" name="Afbeelding 8">
            <a:extLst>
              <a:ext uri="{FF2B5EF4-FFF2-40B4-BE49-F238E27FC236}">
                <a16:creationId xmlns:a16="http://schemas.microsoft.com/office/drawing/2014/main" id="{43718728-D06D-58EC-154A-29C1CED53C14}"/>
              </a:ext>
            </a:extLst>
          </p:cNvPr>
          <p:cNvPicPr>
            <a:picLocks noChangeAspect="1"/>
          </p:cNvPicPr>
          <p:nvPr/>
        </p:nvPicPr>
        <p:blipFill>
          <a:blip r:embed="rId3"/>
          <a:stretch>
            <a:fillRect/>
          </a:stretch>
        </p:blipFill>
        <p:spPr>
          <a:xfrm>
            <a:off x="9557725" y="0"/>
            <a:ext cx="2977931" cy="6858000"/>
          </a:xfrm>
          <a:prstGeom prst="rect">
            <a:avLst/>
          </a:prstGeom>
        </p:spPr>
      </p:pic>
      <p:pic>
        <p:nvPicPr>
          <p:cNvPr id="5" name="Picture 4">
            <a:extLst>
              <a:ext uri="{FF2B5EF4-FFF2-40B4-BE49-F238E27FC236}">
                <a16:creationId xmlns:a16="http://schemas.microsoft.com/office/drawing/2014/main" id="{040BD1C1-1040-39C6-324E-0834AB88CAE1}"/>
              </a:ext>
            </a:extLst>
          </p:cNvPr>
          <p:cNvPicPr>
            <a:picLocks noChangeAspect="1"/>
          </p:cNvPicPr>
          <p:nvPr/>
        </p:nvPicPr>
        <p:blipFill>
          <a:blip r:embed="rId4"/>
          <a:stretch>
            <a:fillRect/>
          </a:stretch>
        </p:blipFill>
        <p:spPr>
          <a:xfrm>
            <a:off x="185205" y="179361"/>
            <a:ext cx="1886213" cy="371527"/>
          </a:xfrm>
          <a:prstGeom prst="rect">
            <a:avLst/>
          </a:prstGeom>
        </p:spPr>
      </p:pic>
    </p:spTree>
    <p:extLst>
      <p:ext uri="{BB962C8B-B14F-4D97-AF65-F5344CB8AC3E}">
        <p14:creationId xmlns:p14="http://schemas.microsoft.com/office/powerpoint/2010/main" val="3356881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933EE6-6553-13B0-7961-DE0E80440D76}"/>
              </a:ext>
            </a:extLst>
          </p:cNvPr>
          <p:cNvSpPr>
            <a:spLocks noGrp="1"/>
          </p:cNvSpPr>
          <p:nvPr>
            <p:ph type="title"/>
          </p:nvPr>
        </p:nvSpPr>
        <p:spPr>
          <a:xfrm>
            <a:off x="2143760" y="-91141"/>
            <a:ext cx="10048240" cy="1325563"/>
          </a:xfrm>
        </p:spPr>
        <p:txBody>
          <a:bodyPr/>
          <a:lstStyle/>
          <a:p>
            <a:r>
              <a:rPr lang="en-US" dirty="0">
                <a:solidFill>
                  <a:schemeClr val="tx2">
                    <a:lumMod val="75000"/>
                    <a:lumOff val="25000"/>
                  </a:schemeClr>
                </a:solidFill>
              </a:rPr>
              <a:t>INDIA EXPANSION AND MANUFACTURING</a:t>
            </a:r>
            <a:endParaRPr lang="nl-NL" dirty="0">
              <a:solidFill>
                <a:schemeClr val="tx2">
                  <a:lumMod val="75000"/>
                  <a:lumOff val="25000"/>
                </a:schemeClr>
              </a:solidFill>
            </a:endParaRPr>
          </a:p>
        </p:txBody>
      </p:sp>
      <p:sp>
        <p:nvSpPr>
          <p:cNvPr id="3" name="Tijdelijke aanduiding voor inhoud 2">
            <a:extLst>
              <a:ext uri="{FF2B5EF4-FFF2-40B4-BE49-F238E27FC236}">
                <a16:creationId xmlns:a16="http://schemas.microsoft.com/office/drawing/2014/main" id="{45FDFCF3-1EB7-EAB0-FE41-4930224F70AB}"/>
              </a:ext>
            </a:extLst>
          </p:cNvPr>
          <p:cNvSpPr>
            <a:spLocks noGrp="1"/>
          </p:cNvSpPr>
          <p:nvPr>
            <p:ph idx="1"/>
          </p:nvPr>
        </p:nvSpPr>
        <p:spPr>
          <a:xfrm>
            <a:off x="610341" y="1303920"/>
            <a:ext cx="3484418" cy="5372871"/>
          </a:xfrm>
        </p:spPr>
        <p:txBody>
          <a:bodyPr>
            <a:normAutofit fontScale="77500" lnSpcReduction="20000"/>
          </a:bodyPr>
          <a:lstStyle/>
          <a:p>
            <a:r>
              <a:rPr lang="en-US" dirty="0">
                <a:solidFill>
                  <a:schemeClr val="tx2">
                    <a:lumMod val="75000"/>
                    <a:lumOff val="25000"/>
                  </a:schemeClr>
                </a:solidFill>
              </a:rPr>
              <a:t>Strengthening our presence to meet growing mobility needs</a:t>
            </a:r>
          </a:p>
          <a:p>
            <a:r>
              <a:rPr lang="en-US" dirty="0">
                <a:solidFill>
                  <a:schemeClr val="tx2">
                    <a:lumMod val="75000"/>
                    <a:lumOff val="25000"/>
                  </a:schemeClr>
                </a:solidFill>
              </a:rPr>
              <a:t>Suzuki </a:t>
            </a:r>
            <a:r>
              <a:rPr lang="en-US" dirty="0" err="1">
                <a:solidFill>
                  <a:schemeClr val="tx2">
                    <a:lumMod val="75000"/>
                    <a:lumOff val="25000"/>
                  </a:schemeClr>
                </a:solidFill>
              </a:rPr>
              <a:t>Motot</a:t>
            </a:r>
            <a:r>
              <a:rPr lang="en-US" dirty="0">
                <a:solidFill>
                  <a:schemeClr val="tx2">
                    <a:lumMod val="75000"/>
                    <a:lumOff val="25000"/>
                  </a:schemeClr>
                </a:solidFill>
              </a:rPr>
              <a:t> Gujarat Private Limited to begin operations (Aug 6, 2026)</a:t>
            </a:r>
            <a:endParaRPr lang="nl-NL" dirty="0">
              <a:solidFill>
                <a:schemeClr val="tx2">
                  <a:lumMod val="75000"/>
                  <a:lumOff val="25000"/>
                </a:schemeClr>
              </a:solidFill>
            </a:endParaRPr>
          </a:p>
          <a:p>
            <a:pPr lvl="1"/>
            <a:r>
              <a:rPr lang="nl-NL" dirty="0">
                <a:solidFill>
                  <a:schemeClr val="tx2">
                    <a:lumMod val="75000"/>
                    <a:lumOff val="25000"/>
                  </a:schemeClr>
                </a:solidFill>
              </a:rPr>
              <a:t>New plant in </a:t>
            </a:r>
            <a:r>
              <a:rPr lang="nl-NL" dirty="0" err="1">
                <a:solidFill>
                  <a:schemeClr val="tx2">
                    <a:lumMod val="75000"/>
                    <a:lumOff val="25000"/>
                  </a:schemeClr>
                </a:solidFill>
              </a:rPr>
              <a:t>Hansalpur</a:t>
            </a:r>
            <a:r>
              <a:rPr lang="nl-NL" dirty="0">
                <a:solidFill>
                  <a:schemeClr val="tx2">
                    <a:lumMod val="75000"/>
                    <a:lumOff val="25000"/>
                  </a:schemeClr>
                </a:solidFill>
              </a:rPr>
              <a:t>, </a:t>
            </a:r>
            <a:r>
              <a:rPr lang="nl-NL" dirty="0" err="1">
                <a:solidFill>
                  <a:schemeClr val="tx2">
                    <a:lumMod val="75000"/>
                    <a:lumOff val="25000"/>
                  </a:schemeClr>
                </a:solidFill>
              </a:rPr>
              <a:t>Gujurat</a:t>
            </a:r>
            <a:r>
              <a:rPr lang="nl-NL" dirty="0">
                <a:solidFill>
                  <a:schemeClr val="tx2">
                    <a:lumMod val="75000"/>
                    <a:lumOff val="25000"/>
                  </a:schemeClr>
                </a:solidFill>
              </a:rPr>
              <a:t> </a:t>
            </a:r>
            <a:r>
              <a:rPr lang="nl-NL" dirty="0" err="1">
                <a:solidFill>
                  <a:schemeClr val="tx2">
                    <a:lumMod val="75000"/>
                    <a:lumOff val="25000"/>
                  </a:schemeClr>
                </a:solidFill>
              </a:rPr>
              <a:t>with</a:t>
            </a:r>
            <a:r>
              <a:rPr lang="nl-NL" dirty="0">
                <a:solidFill>
                  <a:schemeClr val="tx2">
                    <a:lumMod val="75000"/>
                    <a:lumOff val="25000"/>
                  </a:schemeClr>
                </a:solidFill>
              </a:rPr>
              <a:t> </a:t>
            </a:r>
            <a:r>
              <a:rPr lang="nl-NL" dirty="0" err="1">
                <a:solidFill>
                  <a:schemeClr val="tx2">
                    <a:lumMod val="75000"/>
                    <a:lumOff val="25000"/>
                  </a:schemeClr>
                </a:solidFill>
              </a:rPr>
              <a:t>annual</a:t>
            </a:r>
            <a:r>
              <a:rPr lang="nl-NL" dirty="0">
                <a:solidFill>
                  <a:schemeClr val="tx2">
                    <a:lumMod val="75000"/>
                    <a:lumOff val="25000"/>
                  </a:schemeClr>
                </a:solidFill>
              </a:rPr>
              <a:t> </a:t>
            </a:r>
            <a:r>
              <a:rPr lang="nl-NL" dirty="0" err="1">
                <a:solidFill>
                  <a:schemeClr val="tx2">
                    <a:lumMod val="75000"/>
                    <a:lumOff val="25000"/>
                  </a:schemeClr>
                </a:solidFill>
              </a:rPr>
              <a:t>capacity</a:t>
            </a:r>
            <a:r>
              <a:rPr lang="nl-NL" dirty="0">
                <a:solidFill>
                  <a:schemeClr val="tx2">
                    <a:lumMod val="75000"/>
                    <a:lumOff val="25000"/>
                  </a:schemeClr>
                </a:solidFill>
              </a:rPr>
              <a:t> of </a:t>
            </a:r>
            <a:r>
              <a:rPr lang="nl-NL" b="1" dirty="0">
                <a:solidFill>
                  <a:schemeClr val="tx2">
                    <a:lumMod val="75000"/>
                    <a:lumOff val="25000"/>
                  </a:schemeClr>
                </a:solidFill>
              </a:rPr>
              <a:t>750.000 units</a:t>
            </a:r>
          </a:p>
          <a:p>
            <a:r>
              <a:rPr lang="nl-NL" dirty="0" err="1">
                <a:solidFill>
                  <a:schemeClr val="tx2">
                    <a:lumMod val="75000"/>
                    <a:lumOff val="25000"/>
                  </a:schemeClr>
                </a:solidFill>
              </a:rPr>
              <a:t>Increased</a:t>
            </a:r>
            <a:r>
              <a:rPr lang="nl-NL" dirty="0">
                <a:solidFill>
                  <a:schemeClr val="tx2">
                    <a:lumMod val="75000"/>
                    <a:lumOff val="25000"/>
                  </a:schemeClr>
                </a:solidFill>
              </a:rPr>
              <a:t> </a:t>
            </a:r>
            <a:r>
              <a:rPr lang="nl-NL" dirty="0" err="1">
                <a:solidFill>
                  <a:schemeClr val="tx2">
                    <a:lumMod val="75000"/>
                    <a:lumOff val="25000"/>
                  </a:schemeClr>
                </a:solidFill>
              </a:rPr>
              <a:t>production</a:t>
            </a:r>
            <a:r>
              <a:rPr lang="nl-NL" dirty="0">
                <a:solidFill>
                  <a:schemeClr val="tx2">
                    <a:lumMod val="75000"/>
                    <a:lumOff val="25000"/>
                  </a:schemeClr>
                </a:solidFill>
              </a:rPr>
              <a:t> </a:t>
            </a:r>
            <a:r>
              <a:rPr lang="nl-NL" dirty="0" err="1">
                <a:solidFill>
                  <a:schemeClr val="tx2">
                    <a:lumMod val="75000"/>
                    <a:lumOff val="25000"/>
                  </a:schemeClr>
                </a:solidFill>
              </a:rPr>
              <a:t>capacity</a:t>
            </a:r>
            <a:r>
              <a:rPr lang="nl-NL" dirty="0">
                <a:solidFill>
                  <a:schemeClr val="tx2">
                    <a:lumMod val="75000"/>
                    <a:lumOff val="25000"/>
                  </a:schemeClr>
                </a:solidFill>
              </a:rPr>
              <a:t> in India</a:t>
            </a:r>
          </a:p>
          <a:p>
            <a:pPr lvl="1"/>
            <a:r>
              <a:rPr lang="nl-NL" dirty="0" err="1">
                <a:solidFill>
                  <a:schemeClr val="tx2">
                    <a:lumMod val="75000"/>
                    <a:lumOff val="25000"/>
                  </a:schemeClr>
                </a:solidFill>
              </a:rPr>
              <a:t>Annual</a:t>
            </a:r>
            <a:r>
              <a:rPr lang="nl-NL" dirty="0">
                <a:solidFill>
                  <a:schemeClr val="tx2">
                    <a:lumMod val="75000"/>
                    <a:lumOff val="25000"/>
                  </a:schemeClr>
                </a:solidFill>
              </a:rPr>
              <a:t> </a:t>
            </a:r>
            <a:r>
              <a:rPr lang="nl-NL" dirty="0" err="1">
                <a:solidFill>
                  <a:schemeClr val="tx2">
                    <a:lumMod val="75000"/>
                    <a:lumOff val="25000"/>
                  </a:schemeClr>
                </a:solidFill>
              </a:rPr>
              <a:t>capacity</a:t>
            </a:r>
            <a:r>
              <a:rPr lang="nl-NL" dirty="0">
                <a:solidFill>
                  <a:schemeClr val="tx2">
                    <a:lumMod val="75000"/>
                    <a:lumOff val="25000"/>
                  </a:schemeClr>
                </a:solidFill>
              </a:rPr>
              <a:t> </a:t>
            </a:r>
            <a:r>
              <a:rPr lang="nl-NL" dirty="0" err="1">
                <a:solidFill>
                  <a:schemeClr val="tx2">
                    <a:lumMod val="75000"/>
                    <a:lumOff val="25000"/>
                  </a:schemeClr>
                </a:solidFill>
              </a:rPr>
              <a:t>increased</a:t>
            </a:r>
            <a:r>
              <a:rPr lang="nl-NL" dirty="0">
                <a:solidFill>
                  <a:schemeClr val="tx2">
                    <a:lumMod val="75000"/>
                    <a:lumOff val="25000"/>
                  </a:schemeClr>
                </a:solidFill>
              </a:rPr>
              <a:t> </a:t>
            </a:r>
            <a:r>
              <a:rPr lang="nl-NL" dirty="0" err="1">
                <a:solidFill>
                  <a:schemeClr val="tx2">
                    <a:lumMod val="75000"/>
                    <a:lumOff val="25000"/>
                  </a:schemeClr>
                </a:solidFill>
              </a:rPr>
              <a:t>from</a:t>
            </a:r>
            <a:r>
              <a:rPr lang="nl-NL" dirty="0">
                <a:solidFill>
                  <a:schemeClr val="tx2">
                    <a:lumMod val="75000"/>
                    <a:lumOff val="25000"/>
                  </a:schemeClr>
                </a:solidFill>
              </a:rPr>
              <a:t> 2.35 </a:t>
            </a:r>
            <a:r>
              <a:rPr lang="nl-NL" dirty="0" err="1">
                <a:solidFill>
                  <a:schemeClr val="tx2">
                    <a:lumMod val="75000"/>
                    <a:lumOff val="25000"/>
                  </a:schemeClr>
                </a:solidFill>
              </a:rPr>
              <a:t>million</a:t>
            </a:r>
            <a:r>
              <a:rPr lang="nl-NL" dirty="0">
                <a:solidFill>
                  <a:schemeClr val="tx2">
                    <a:lumMod val="75000"/>
                    <a:lumOff val="25000"/>
                  </a:schemeClr>
                </a:solidFill>
              </a:rPr>
              <a:t> units </a:t>
            </a:r>
            <a:r>
              <a:rPr lang="nl-NL" dirty="0" err="1">
                <a:solidFill>
                  <a:schemeClr val="tx2">
                    <a:lumMod val="75000"/>
                    <a:lumOff val="25000"/>
                  </a:schemeClr>
                </a:solidFill>
              </a:rPr>
              <a:t>to</a:t>
            </a:r>
            <a:r>
              <a:rPr lang="nl-NL" dirty="0">
                <a:solidFill>
                  <a:schemeClr val="tx2">
                    <a:lumMod val="75000"/>
                    <a:lumOff val="25000"/>
                  </a:schemeClr>
                </a:solidFill>
              </a:rPr>
              <a:t> </a:t>
            </a:r>
            <a:r>
              <a:rPr lang="nl-NL" b="1" dirty="0">
                <a:solidFill>
                  <a:schemeClr val="tx2">
                    <a:lumMod val="75000"/>
                    <a:lumOff val="25000"/>
                  </a:schemeClr>
                </a:solidFill>
              </a:rPr>
              <a:t>2.6 </a:t>
            </a:r>
            <a:r>
              <a:rPr lang="nl-NL" b="1" dirty="0" err="1">
                <a:solidFill>
                  <a:schemeClr val="tx2">
                    <a:lumMod val="75000"/>
                    <a:lumOff val="25000"/>
                  </a:schemeClr>
                </a:solidFill>
              </a:rPr>
              <a:t>million</a:t>
            </a:r>
            <a:r>
              <a:rPr lang="nl-NL" b="1" dirty="0">
                <a:solidFill>
                  <a:schemeClr val="tx2">
                    <a:lumMod val="75000"/>
                    <a:lumOff val="25000"/>
                  </a:schemeClr>
                </a:solidFill>
              </a:rPr>
              <a:t> units</a:t>
            </a:r>
          </a:p>
          <a:p>
            <a:r>
              <a:rPr lang="nl-NL" dirty="0">
                <a:solidFill>
                  <a:schemeClr val="tx2">
                    <a:lumMod val="75000"/>
                    <a:lumOff val="25000"/>
                  </a:schemeClr>
                </a:solidFill>
              </a:rPr>
              <a:t>Investment in </a:t>
            </a:r>
            <a:r>
              <a:rPr lang="nl-NL" dirty="0" err="1">
                <a:solidFill>
                  <a:schemeClr val="tx2">
                    <a:lumMod val="75000"/>
                    <a:lumOff val="25000"/>
                  </a:schemeClr>
                </a:solidFill>
              </a:rPr>
              <a:t>Indie</a:t>
            </a:r>
            <a:endParaRPr lang="nl-NL" dirty="0">
              <a:solidFill>
                <a:schemeClr val="tx2">
                  <a:lumMod val="75000"/>
                  <a:lumOff val="25000"/>
                </a:schemeClr>
              </a:solidFill>
            </a:endParaRPr>
          </a:p>
          <a:p>
            <a:pPr lvl="1"/>
            <a:r>
              <a:rPr lang="nl-NL" dirty="0">
                <a:solidFill>
                  <a:schemeClr val="tx2">
                    <a:lumMod val="75000"/>
                    <a:lumOff val="25000"/>
                  </a:schemeClr>
                </a:solidFill>
              </a:rPr>
              <a:t> </a:t>
            </a:r>
            <a:r>
              <a:rPr lang="nl-NL" dirty="0" err="1">
                <a:solidFill>
                  <a:schemeClr val="tx2">
                    <a:lumMod val="75000"/>
                    <a:lumOff val="25000"/>
                  </a:schemeClr>
                </a:solidFill>
              </a:rPr>
              <a:t>Aditional</a:t>
            </a:r>
            <a:r>
              <a:rPr lang="nl-NL" dirty="0">
                <a:solidFill>
                  <a:schemeClr val="tx2">
                    <a:lumMod val="75000"/>
                    <a:lumOff val="25000"/>
                  </a:schemeClr>
                </a:solidFill>
              </a:rPr>
              <a:t> investment </a:t>
            </a:r>
            <a:r>
              <a:rPr lang="nl-NL" dirty="0" err="1">
                <a:solidFill>
                  <a:schemeClr val="tx2">
                    <a:lumMod val="75000"/>
                    <a:lumOff val="25000"/>
                  </a:schemeClr>
                </a:solidFill>
              </a:rPr>
              <a:t>od</a:t>
            </a:r>
            <a:r>
              <a:rPr lang="nl-NL" dirty="0">
                <a:solidFill>
                  <a:schemeClr val="tx2">
                    <a:lumMod val="75000"/>
                    <a:lumOff val="25000"/>
                  </a:schemeClr>
                </a:solidFill>
              </a:rPr>
              <a:t> 100 </a:t>
            </a:r>
            <a:r>
              <a:rPr lang="nl-NL" dirty="0" err="1">
                <a:solidFill>
                  <a:schemeClr val="tx2">
                    <a:lumMod val="75000"/>
                    <a:lumOff val="25000"/>
                  </a:schemeClr>
                </a:solidFill>
              </a:rPr>
              <a:t>billion</a:t>
            </a:r>
            <a:r>
              <a:rPr lang="nl-NL" dirty="0">
                <a:solidFill>
                  <a:schemeClr val="tx2">
                    <a:lumMod val="75000"/>
                    <a:lumOff val="25000"/>
                  </a:schemeClr>
                </a:solidFill>
              </a:rPr>
              <a:t> yen in </a:t>
            </a:r>
            <a:r>
              <a:rPr lang="nl-NL" dirty="0" err="1">
                <a:solidFill>
                  <a:schemeClr val="tx2">
                    <a:lumMod val="75000"/>
                    <a:lumOff val="25000"/>
                  </a:schemeClr>
                </a:solidFill>
              </a:rPr>
              <a:t>Maruti</a:t>
            </a:r>
            <a:r>
              <a:rPr lang="nl-NL" dirty="0">
                <a:solidFill>
                  <a:schemeClr val="tx2">
                    <a:lumMod val="75000"/>
                    <a:lumOff val="25000"/>
                  </a:schemeClr>
                </a:solidFill>
              </a:rPr>
              <a:t> Suzuki </a:t>
            </a:r>
            <a:r>
              <a:rPr lang="nl-NL" dirty="0" err="1">
                <a:solidFill>
                  <a:schemeClr val="tx2">
                    <a:lumMod val="75000"/>
                    <a:lumOff val="25000"/>
                  </a:schemeClr>
                </a:solidFill>
              </a:rPr>
              <a:t>india</a:t>
            </a:r>
            <a:r>
              <a:rPr lang="nl-NL" dirty="0">
                <a:solidFill>
                  <a:schemeClr val="tx2">
                    <a:lumMod val="75000"/>
                    <a:lumOff val="25000"/>
                  </a:schemeClr>
                </a:solidFill>
              </a:rPr>
              <a:t> Limited</a:t>
            </a:r>
            <a:endParaRPr lang="en-US" dirty="0">
              <a:solidFill>
                <a:schemeClr val="tx2">
                  <a:lumMod val="75000"/>
                  <a:lumOff val="25000"/>
                </a:schemeClr>
              </a:solidFill>
            </a:endParaRPr>
          </a:p>
        </p:txBody>
      </p:sp>
      <p:pic>
        <p:nvPicPr>
          <p:cNvPr id="4" name="Afbeelding 3">
            <a:extLst>
              <a:ext uri="{FF2B5EF4-FFF2-40B4-BE49-F238E27FC236}">
                <a16:creationId xmlns:a16="http://schemas.microsoft.com/office/drawing/2014/main" id="{C4FD8CC0-9535-3CEF-FD60-01FA91C02DE7}"/>
              </a:ext>
            </a:extLst>
          </p:cNvPr>
          <p:cNvPicPr>
            <a:picLocks noChangeAspect="1"/>
          </p:cNvPicPr>
          <p:nvPr/>
        </p:nvPicPr>
        <p:blipFill>
          <a:blip r:embed="rId2"/>
          <a:stretch>
            <a:fillRect/>
          </a:stretch>
        </p:blipFill>
        <p:spPr>
          <a:xfrm>
            <a:off x="8451273" y="1323620"/>
            <a:ext cx="3740727" cy="2808256"/>
          </a:xfrm>
          <a:prstGeom prst="rect">
            <a:avLst/>
          </a:prstGeom>
        </p:spPr>
      </p:pic>
      <p:pic>
        <p:nvPicPr>
          <p:cNvPr id="5" name="Afbeelding 4">
            <a:extLst>
              <a:ext uri="{FF2B5EF4-FFF2-40B4-BE49-F238E27FC236}">
                <a16:creationId xmlns:a16="http://schemas.microsoft.com/office/drawing/2014/main" id="{8D3F1FB7-3913-B0ED-88EF-834B86283228}"/>
              </a:ext>
            </a:extLst>
          </p:cNvPr>
          <p:cNvPicPr>
            <a:picLocks noChangeAspect="1"/>
          </p:cNvPicPr>
          <p:nvPr/>
        </p:nvPicPr>
        <p:blipFill>
          <a:blip r:embed="rId3"/>
          <a:stretch>
            <a:fillRect/>
          </a:stretch>
        </p:blipFill>
        <p:spPr>
          <a:xfrm>
            <a:off x="4351068" y="1264155"/>
            <a:ext cx="4097482" cy="2806371"/>
          </a:xfrm>
          <a:prstGeom prst="rect">
            <a:avLst/>
          </a:prstGeom>
        </p:spPr>
      </p:pic>
      <p:pic>
        <p:nvPicPr>
          <p:cNvPr id="7" name="Afbeelding 6">
            <a:extLst>
              <a:ext uri="{FF2B5EF4-FFF2-40B4-BE49-F238E27FC236}">
                <a16:creationId xmlns:a16="http://schemas.microsoft.com/office/drawing/2014/main" id="{3F9517A9-2417-320B-3B49-2C6DD663A321}"/>
              </a:ext>
            </a:extLst>
          </p:cNvPr>
          <p:cNvPicPr>
            <a:picLocks noChangeAspect="1"/>
          </p:cNvPicPr>
          <p:nvPr/>
        </p:nvPicPr>
        <p:blipFill>
          <a:blip r:embed="rId4"/>
          <a:stretch>
            <a:fillRect/>
          </a:stretch>
        </p:blipFill>
        <p:spPr>
          <a:xfrm>
            <a:off x="8451273" y="4049744"/>
            <a:ext cx="3740727" cy="2808256"/>
          </a:xfrm>
          <a:prstGeom prst="rect">
            <a:avLst/>
          </a:prstGeom>
        </p:spPr>
      </p:pic>
      <p:pic>
        <p:nvPicPr>
          <p:cNvPr id="9" name="Afbeelding 8">
            <a:extLst>
              <a:ext uri="{FF2B5EF4-FFF2-40B4-BE49-F238E27FC236}">
                <a16:creationId xmlns:a16="http://schemas.microsoft.com/office/drawing/2014/main" id="{2C984F50-8573-A476-E694-0605BF20F25E}"/>
              </a:ext>
            </a:extLst>
          </p:cNvPr>
          <p:cNvPicPr>
            <a:picLocks noChangeAspect="1"/>
          </p:cNvPicPr>
          <p:nvPr/>
        </p:nvPicPr>
        <p:blipFill>
          <a:blip r:embed="rId5"/>
          <a:stretch>
            <a:fillRect/>
          </a:stretch>
        </p:blipFill>
        <p:spPr>
          <a:xfrm>
            <a:off x="4356514" y="4049744"/>
            <a:ext cx="4094759" cy="2845481"/>
          </a:xfrm>
          <a:prstGeom prst="rect">
            <a:avLst/>
          </a:prstGeom>
        </p:spPr>
      </p:pic>
      <p:pic>
        <p:nvPicPr>
          <p:cNvPr id="6" name="Picture 4">
            <a:extLst>
              <a:ext uri="{FF2B5EF4-FFF2-40B4-BE49-F238E27FC236}">
                <a16:creationId xmlns:a16="http://schemas.microsoft.com/office/drawing/2014/main" id="{160BD54E-30F0-88F1-7809-01A0F80E53AC}"/>
              </a:ext>
            </a:extLst>
          </p:cNvPr>
          <p:cNvPicPr>
            <a:picLocks noChangeAspect="1"/>
          </p:cNvPicPr>
          <p:nvPr/>
        </p:nvPicPr>
        <p:blipFill>
          <a:blip r:embed="rId6"/>
          <a:stretch>
            <a:fillRect/>
          </a:stretch>
        </p:blipFill>
        <p:spPr>
          <a:xfrm>
            <a:off x="0" y="385876"/>
            <a:ext cx="1886213" cy="371527"/>
          </a:xfrm>
          <a:prstGeom prst="rect">
            <a:avLst/>
          </a:prstGeom>
        </p:spPr>
      </p:pic>
    </p:spTree>
    <p:extLst>
      <p:ext uri="{BB962C8B-B14F-4D97-AF65-F5344CB8AC3E}">
        <p14:creationId xmlns:p14="http://schemas.microsoft.com/office/powerpoint/2010/main" val="2242721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2BAC0C-5C9D-0B9F-B60D-4792E37BD406}"/>
              </a:ext>
            </a:extLst>
          </p:cNvPr>
          <p:cNvSpPr>
            <a:spLocks noGrp="1"/>
          </p:cNvSpPr>
          <p:nvPr>
            <p:ph type="title"/>
          </p:nvPr>
        </p:nvSpPr>
        <p:spPr>
          <a:xfrm>
            <a:off x="2296622" y="207168"/>
            <a:ext cx="11127377" cy="315912"/>
          </a:xfrm>
        </p:spPr>
        <p:txBody>
          <a:bodyPr>
            <a:noAutofit/>
          </a:bodyPr>
          <a:lstStyle/>
          <a:p>
            <a:r>
              <a:rPr lang="en-US" sz="3600" dirty="0">
                <a:solidFill>
                  <a:schemeClr val="tx2">
                    <a:lumMod val="75000"/>
                    <a:lumOff val="25000"/>
                  </a:schemeClr>
                </a:solidFill>
              </a:rPr>
              <a:t>TECHNOLOGY, ELECTRIFICATION &amp; NEW MOBILITY</a:t>
            </a:r>
            <a:endParaRPr lang="nl-NL" sz="3600" dirty="0">
              <a:solidFill>
                <a:schemeClr val="tx2">
                  <a:lumMod val="75000"/>
                  <a:lumOff val="25000"/>
                </a:schemeClr>
              </a:solidFill>
            </a:endParaRPr>
          </a:p>
        </p:txBody>
      </p:sp>
      <p:sp>
        <p:nvSpPr>
          <p:cNvPr id="3" name="Tijdelijke aanduiding voor inhoud 2">
            <a:extLst>
              <a:ext uri="{FF2B5EF4-FFF2-40B4-BE49-F238E27FC236}">
                <a16:creationId xmlns:a16="http://schemas.microsoft.com/office/drawing/2014/main" id="{58549BDA-9179-8B8C-AE23-2C7C869AB7E9}"/>
              </a:ext>
            </a:extLst>
          </p:cNvPr>
          <p:cNvSpPr>
            <a:spLocks noGrp="1"/>
          </p:cNvSpPr>
          <p:nvPr>
            <p:ph idx="1"/>
          </p:nvPr>
        </p:nvSpPr>
        <p:spPr>
          <a:xfrm>
            <a:off x="457200" y="1253330"/>
            <a:ext cx="3663801" cy="5259229"/>
          </a:xfrm>
        </p:spPr>
        <p:txBody>
          <a:bodyPr>
            <a:normAutofit fontScale="85000" lnSpcReduction="20000"/>
          </a:bodyPr>
          <a:lstStyle/>
          <a:p>
            <a:pPr marL="0" indent="0">
              <a:buNone/>
            </a:pPr>
            <a:r>
              <a:rPr lang="en-US" dirty="0" err="1">
                <a:solidFill>
                  <a:schemeClr val="tx2">
                    <a:lumMod val="75000"/>
                    <a:lumOff val="25000"/>
                  </a:schemeClr>
                </a:solidFill>
              </a:rPr>
              <a:t>Innovationg</a:t>
            </a:r>
            <a:r>
              <a:rPr lang="en-US" dirty="0">
                <a:solidFill>
                  <a:schemeClr val="tx2">
                    <a:lumMod val="75000"/>
                    <a:lumOff val="25000"/>
                  </a:schemeClr>
                </a:solidFill>
              </a:rPr>
              <a:t> for a sustainable and connected future</a:t>
            </a:r>
          </a:p>
          <a:p>
            <a:r>
              <a:rPr lang="nl-NL" dirty="0" err="1">
                <a:solidFill>
                  <a:schemeClr val="tx2">
                    <a:lumMod val="75000"/>
                    <a:lumOff val="25000"/>
                  </a:schemeClr>
                </a:solidFill>
              </a:rPr>
              <a:t>eVITARA</a:t>
            </a:r>
            <a:r>
              <a:rPr lang="nl-NL" dirty="0">
                <a:solidFill>
                  <a:schemeClr val="tx2">
                    <a:lumMod val="75000"/>
                    <a:lumOff val="25000"/>
                  </a:schemeClr>
                </a:solidFill>
              </a:rPr>
              <a:t> : First </a:t>
            </a:r>
            <a:r>
              <a:rPr lang="nl-NL" dirty="0" err="1">
                <a:solidFill>
                  <a:schemeClr val="tx2">
                    <a:lumMod val="75000"/>
                    <a:lumOff val="25000"/>
                  </a:schemeClr>
                </a:solidFill>
              </a:rPr>
              <a:t>Battery</a:t>
            </a:r>
            <a:r>
              <a:rPr lang="nl-NL" dirty="0">
                <a:solidFill>
                  <a:schemeClr val="tx2">
                    <a:lumMod val="75000"/>
                    <a:lumOff val="25000"/>
                  </a:schemeClr>
                </a:solidFill>
              </a:rPr>
              <a:t> Electric SUV</a:t>
            </a:r>
          </a:p>
          <a:p>
            <a:pPr lvl="1"/>
            <a:r>
              <a:rPr lang="nl-NL" dirty="0" err="1">
                <a:solidFill>
                  <a:schemeClr val="tx2">
                    <a:lumMod val="75000"/>
                    <a:lumOff val="25000"/>
                  </a:schemeClr>
                </a:solidFill>
              </a:rPr>
              <a:t>Marking</a:t>
            </a:r>
            <a:r>
              <a:rPr lang="nl-NL" dirty="0">
                <a:solidFill>
                  <a:schemeClr val="tx2">
                    <a:lumMod val="75000"/>
                    <a:lumOff val="25000"/>
                  </a:schemeClr>
                </a:solidFill>
              </a:rPr>
              <a:t> </a:t>
            </a:r>
            <a:r>
              <a:rPr lang="nl-NL" dirty="0" err="1">
                <a:solidFill>
                  <a:schemeClr val="tx2">
                    <a:lumMod val="75000"/>
                    <a:lumOff val="25000"/>
                  </a:schemeClr>
                </a:solidFill>
              </a:rPr>
              <a:t>our</a:t>
            </a:r>
            <a:r>
              <a:rPr lang="nl-NL" dirty="0">
                <a:solidFill>
                  <a:schemeClr val="tx2">
                    <a:lumMod val="75000"/>
                    <a:lumOff val="25000"/>
                  </a:schemeClr>
                </a:solidFill>
              </a:rPr>
              <a:t> entry </a:t>
            </a:r>
            <a:r>
              <a:rPr lang="nl-NL" dirty="0" err="1">
                <a:solidFill>
                  <a:schemeClr val="tx2">
                    <a:lumMod val="75000"/>
                    <a:lumOff val="25000"/>
                  </a:schemeClr>
                </a:solidFill>
              </a:rPr>
              <a:t>into</a:t>
            </a:r>
            <a:r>
              <a:rPr lang="nl-NL" dirty="0">
                <a:solidFill>
                  <a:schemeClr val="tx2">
                    <a:lumMod val="75000"/>
                    <a:lumOff val="25000"/>
                  </a:schemeClr>
                </a:solidFill>
              </a:rPr>
              <a:t> </a:t>
            </a:r>
            <a:r>
              <a:rPr lang="nl-NL" dirty="0" err="1">
                <a:solidFill>
                  <a:schemeClr val="tx2">
                    <a:lumMod val="75000"/>
                    <a:lumOff val="25000"/>
                  </a:schemeClr>
                </a:solidFill>
              </a:rPr>
              <a:t>the</a:t>
            </a:r>
            <a:r>
              <a:rPr lang="nl-NL" dirty="0">
                <a:solidFill>
                  <a:schemeClr val="tx2">
                    <a:lumMod val="75000"/>
                    <a:lumOff val="25000"/>
                  </a:schemeClr>
                </a:solidFill>
              </a:rPr>
              <a:t> </a:t>
            </a:r>
            <a:r>
              <a:rPr lang="nl-NL" dirty="0" err="1">
                <a:solidFill>
                  <a:schemeClr val="tx2">
                    <a:lumMod val="75000"/>
                    <a:lumOff val="25000"/>
                  </a:schemeClr>
                </a:solidFill>
              </a:rPr>
              <a:t>battery</a:t>
            </a:r>
            <a:r>
              <a:rPr lang="nl-NL" dirty="0">
                <a:solidFill>
                  <a:schemeClr val="tx2">
                    <a:lumMod val="75000"/>
                    <a:lumOff val="25000"/>
                  </a:schemeClr>
                </a:solidFill>
              </a:rPr>
              <a:t> EV market</a:t>
            </a:r>
          </a:p>
          <a:p>
            <a:r>
              <a:rPr lang="nl-NL" dirty="0">
                <a:solidFill>
                  <a:schemeClr val="tx2">
                    <a:lumMod val="75000"/>
                    <a:lumOff val="25000"/>
                  </a:schemeClr>
                </a:solidFill>
              </a:rPr>
              <a:t>E-Acces : First Electric Scooter </a:t>
            </a:r>
            <a:r>
              <a:rPr lang="nl-NL" dirty="0" err="1">
                <a:solidFill>
                  <a:schemeClr val="tx2">
                    <a:lumMod val="75000"/>
                    <a:lumOff val="25000"/>
                  </a:schemeClr>
                </a:solidFill>
              </a:rPr>
              <a:t>released</a:t>
            </a:r>
            <a:endParaRPr lang="nl-NL" dirty="0">
              <a:solidFill>
                <a:schemeClr val="tx2">
                  <a:lumMod val="75000"/>
                  <a:lumOff val="25000"/>
                </a:schemeClr>
              </a:solidFill>
            </a:endParaRPr>
          </a:p>
          <a:p>
            <a:pPr lvl="1"/>
            <a:r>
              <a:rPr lang="nl-NL" dirty="0" err="1">
                <a:solidFill>
                  <a:schemeClr val="tx2">
                    <a:lumMod val="75000"/>
                    <a:lumOff val="25000"/>
                  </a:schemeClr>
                </a:solidFill>
              </a:rPr>
              <a:t>Expanding</a:t>
            </a:r>
            <a:r>
              <a:rPr lang="nl-NL" dirty="0">
                <a:solidFill>
                  <a:schemeClr val="tx2">
                    <a:lumMod val="75000"/>
                    <a:lumOff val="25000"/>
                  </a:schemeClr>
                </a:solidFill>
              </a:rPr>
              <a:t> </a:t>
            </a:r>
            <a:r>
              <a:rPr lang="nl-NL" dirty="0" err="1">
                <a:solidFill>
                  <a:schemeClr val="tx2">
                    <a:lumMod val="75000"/>
                    <a:lumOff val="25000"/>
                  </a:schemeClr>
                </a:solidFill>
              </a:rPr>
              <a:t>our</a:t>
            </a:r>
            <a:r>
              <a:rPr lang="nl-NL" dirty="0">
                <a:solidFill>
                  <a:schemeClr val="tx2">
                    <a:lumMod val="75000"/>
                    <a:lumOff val="25000"/>
                  </a:schemeClr>
                </a:solidFill>
              </a:rPr>
              <a:t> </a:t>
            </a:r>
            <a:r>
              <a:rPr lang="nl-NL" dirty="0" err="1">
                <a:solidFill>
                  <a:schemeClr val="tx2">
                    <a:lumMod val="75000"/>
                    <a:lumOff val="25000"/>
                  </a:schemeClr>
                </a:solidFill>
              </a:rPr>
              <a:t>offering</a:t>
            </a:r>
            <a:r>
              <a:rPr lang="nl-NL" dirty="0">
                <a:solidFill>
                  <a:schemeClr val="tx2">
                    <a:lumMod val="75000"/>
                    <a:lumOff val="25000"/>
                  </a:schemeClr>
                </a:solidFill>
              </a:rPr>
              <a:t> in </a:t>
            </a:r>
            <a:r>
              <a:rPr lang="nl-NL" dirty="0" err="1">
                <a:solidFill>
                  <a:schemeClr val="tx2">
                    <a:lumMod val="75000"/>
                    <a:lumOff val="25000"/>
                  </a:schemeClr>
                </a:solidFill>
              </a:rPr>
              <a:t>the</a:t>
            </a:r>
            <a:r>
              <a:rPr lang="nl-NL" dirty="0">
                <a:solidFill>
                  <a:schemeClr val="tx2">
                    <a:lumMod val="75000"/>
                    <a:lumOff val="25000"/>
                  </a:schemeClr>
                </a:solidFill>
              </a:rPr>
              <a:t> </a:t>
            </a:r>
            <a:r>
              <a:rPr lang="nl-NL" dirty="0" err="1">
                <a:solidFill>
                  <a:schemeClr val="tx2">
                    <a:lumMod val="75000"/>
                    <a:lumOff val="25000"/>
                  </a:schemeClr>
                </a:solidFill>
              </a:rPr>
              <a:t>electric</a:t>
            </a:r>
            <a:r>
              <a:rPr lang="nl-NL" dirty="0">
                <a:solidFill>
                  <a:schemeClr val="tx2">
                    <a:lumMod val="75000"/>
                    <a:lumOff val="25000"/>
                  </a:schemeClr>
                </a:solidFill>
              </a:rPr>
              <a:t> </a:t>
            </a:r>
            <a:r>
              <a:rPr lang="nl-NL" dirty="0" err="1">
                <a:solidFill>
                  <a:schemeClr val="tx2">
                    <a:lumMod val="75000"/>
                    <a:lumOff val="25000"/>
                  </a:schemeClr>
                </a:solidFill>
              </a:rPr>
              <a:t>two</a:t>
            </a:r>
            <a:r>
              <a:rPr lang="nl-NL" dirty="0">
                <a:solidFill>
                  <a:schemeClr val="tx2">
                    <a:lumMod val="75000"/>
                    <a:lumOff val="25000"/>
                  </a:schemeClr>
                </a:solidFill>
              </a:rPr>
              <a:t> wheeler segment</a:t>
            </a:r>
          </a:p>
          <a:p>
            <a:r>
              <a:rPr lang="nl-NL" dirty="0" err="1">
                <a:solidFill>
                  <a:schemeClr val="tx2">
                    <a:lumMod val="75000"/>
                    <a:lumOff val="25000"/>
                  </a:schemeClr>
                </a:solidFill>
              </a:rPr>
              <a:t>Launch</a:t>
            </a:r>
            <a:r>
              <a:rPr lang="nl-NL" dirty="0">
                <a:solidFill>
                  <a:schemeClr val="tx2">
                    <a:lumMod val="75000"/>
                    <a:lumOff val="25000"/>
                  </a:schemeClr>
                </a:solidFill>
              </a:rPr>
              <a:t> of “Suzuki Connect”</a:t>
            </a:r>
          </a:p>
          <a:p>
            <a:pPr lvl="1"/>
            <a:r>
              <a:rPr lang="nl-NL" dirty="0">
                <a:solidFill>
                  <a:schemeClr val="tx2">
                    <a:lumMod val="75000"/>
                    <a:lumOff val="25000"/>
                  </a:schemeClr>
                </a:solidFill>
              </a:rPr>
              <a:t>Advanced </a:t>
            </a:r>
            <a:r>
              <a:rPr lang="nl-NL" dirty="0" err="1">
                <a:solidFill>
                  <a:schemeClr val="tx2">
                    <a:lumMod val="75000"/>
                    <a:lumOff val="25000"/>
                  </a:schemeClr>
                </a:solidFill>
              </a:rPr>
              <a:t>connected</a:t>
            </a:r>
            <a:r>
              <a:rPr lang="nl-NL" dirty="0">
                <a:solidFill>
                  <a:schemeClr val="tx2">
                    <a:lumMod val="75000"/>
                    <a:lumOff val="25000"/>
                  </a:schemeClr>
                </a:solidFill>
              </a:rPr>
              <a:t> services </a:t>
            </a:r>
            <a:r>
              <a:rPr lang="nl-NL" dirty="0" err="1">
                <a:solidFill>
                  <a:schemeClr val="tx2">
                    <a:lumMod val="75000"/>
                    <a:lumOff val="25000"/>
                  </a:schemeClr>
                </a:solidFill>
              </a:rPr>
              <a:t>for</a:t>
            </a:r>
            <a:r>
              <a:rPr lang="nl-NL" dirty="0">
                <a:solidFill>
                  <a:schemeClr val="tx2">
                    <a:lumMod val="75000"/>
                    <a:lumOff val="25000"/>
                  </a:schemeClr>
                </a:solidFill>
              </a:rPr>
              <a:t> a safer </a:t>
            </a:r>
            <a:r>
              <a:rPr lang="nl-NL" dirty="0" err="1">
                <a:solidFill>
                  <a:schemeClr val="tx2">
                    <a:lumMod val="75000"/>
                    <a:lumOff val="25000"/>
                  </a:schemeClr>
                </a:solidFill>
              </a:rPr>
              <a:t>and</a:t>
            </a:r>
            <a:r>
              <a:rPr lang="nl-NL" dirty="0">
                <a:solidFill>
                  <a:schemeClr val="tx2">
                    <a:lumMod val="75000"/>
                    <a:lumOff val="25000"/>
                  </a:schemeClr>
                </a:solidFill>
              </a:rPr>
              <a:t> more </a:t>
            </a:r>
            <a:r>
              <a:rPr lang="nl-NL" dirty="0" err="1">
                <a:solidFill>
                  <a:schemeClr val="tx2">
                    <a:lumMod val="75000"/>
                    <a:lumOff val="25000"/>
                  </a:schemeClr>
                </a:solidFill>
              </a:rPr>
              <a:t>conveniant</a:t>
            </a:r>
            <a:r>
              <a:rPr lang="nl-NL" dirty="0">
                <a:solidFill>
                  <a:schemeClr val="tx2">
                    <a:lumMod val="75000"/>
                    <a:lumOff val="25000"/>
                  </a:schemeClr>
                </a:solidFill>
              </a:rPr>
              <a:t> </a:t>
            </a:r>
            <a:r>
              <a:rPr lang="nl-NL" dirty="0" err="1">
                <a:solidFill>
                  <a:schemeClr val="tx2">
                    <a:lumMod val="75000"/>
                    <a:lumOff val="25000"/>
                  </a:schemeClr>
                </a:solidFill>
              </a:rPr>
              <a:t>driving</a:t>
            </a:r>
            <a:r>
              <a:rPr lang="nl-NL" dirty="0">
                <a:solidFill>
                  <a:schemeClr val="tx2">
                    <a:lumMod val="75000"/>
                    <a:lumOff val="25000"/>
                  </a:schemeClr>
                </a:solidFill>
              </a:rPr>
              <a:t> </a:t>
            </a:r>
            <a:r>
              <a:rPr lang="nl-NL" dirty="0" err="1">
                <a:solidFill>
                  <a:schemeClr val="tx2">
                    <a:lumMod val="75000"/>
                    <a:lumOff val="25000"/>
                  </a:schemeClr>
                </a:solidFill>
              </a:rPr>
              <a:t>experience</a:t>
            </a:r>
            <a:endParaRPr lang="nl-NL" dirty="0">
              <a:solidFill>
                <a:schemeClr val="tx2">
                  <a:lumMod val="75000"/>
                  <a:lumOff val="25000"/>
                </a:schemeClr>
              </a:solidFill>
            </a:endParaRPr>
          </a:p>
        </p:txBody>
      </p:sp>
      <p:pic>
        <p:nvPicPr>
          <p:cNvPr id="5" name="Afbeelding 4">
            <a:extLst>
              <a:ext uri="{FF2B5EF4-FFF2-40B4-BE49-F238E27FC236}">
                <a16:creationId xmlns:a16="http://schemas.microsoft.com/office/drawing/2014/main" id="{F29154E1-BA84-D19C-1243-D3173C2F2EA3}"/>
              </a:ext>
            </a:extLst>
          </p:cNvPr>
          <p:cNvPicPr>
            <a:picLocks noChangeAspect="1"/>
          </p:cNvPicPr>
          <p:nvPr/>
        </p:nvPicPr>
        <p:blipFill>
          <a:blip r:embed="rId2"/>
          <a:stretch>
            <a:fillRect/>
          </a:stretch>
        </p:blipFill>
        <p:spPr>
          <a:xfrm>
            <a:off x="4261538" y="1080655"/>
            <a:ext cx="8867821" cy="5777345"/>
          </a:xfrm>
          <a:prstGeom prst="rect">
            <a:avLst/>
          </a:prstGeom>
        </p:spPr>
      </p:pic>
      <p:pic>
        <p:nvPicPr>
          <p:cNvPr id="4" name="Picture 4">
            <a:extLst>
              <a:ext uri="{FF2B5EF4-FFF2-40B4-BE49-F238E27FC236}">
                <a16:creationId xmlns:a16="http://schemas.microsoft.com/office/drawing/2014/main" id="{EA87565D-857C-EC7B-016C-DCFDFE4C1BE8}"/>
              </a:ext>
            </a:extLst>
          </p:cNvPr>
          <p:cNvPicPr>
            <a:picLocks noChangeAspect="1"/>
          </p:cNvPicPr>
          <p:nvPr/>
        </p:nvPicPr>
        <p:blipFill>
          <a:blip r:embed="rId3"/>
          <a:stretch>
            <a:fillRect/>
          </a:stretch>
        </p:blipFill>
        <p:spPr>
          <a:xfrm>
            <a:off x="185205" y="179361"/>
            <a:ext cx="1886213" cy="371527"/>
          </a:xfrm>
          <a:prstGeom prst="rect">
            <a:avLst/>
          </a:prstGeom>
        </p:spPr>
      </p:pic>
    </p:spTree>
    <p:extLst>
      <p:ext uri="{BB962C8B-B14F-4D97-AF65-F5344CB8AC3E}">
        <p14:creationId xmlns:p14="http://schemas.microsoft.com/office/powerpoint/2010/main" val="2280614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37C6FB-33FE-8497-D08C-55C0E8C3AF03}"/>
              </a:ext>
            </a:extLst>
          </p:cNvPr>
          <p:cNvSpPr>
            <a:spLocks noGrp="1"/>
          </p:cNvSpPr>
          <p:nvPr>
            <p:ph type="title"/>
          </p:nvPr>
        </p:nvSpPr>
        <p:spPr>
          <a:xfrm>
            <a:off x="2283691" y="-297658"/>
            <a:ext cx="10927080" cy="1325563"/>
          </a:xfrm>
        </p:spPr>
        <p:txBody>
          <a:bodyPr>
            <a:normAutofit/>
          </a:bodyPr>
          <a:lstStyle/>
          <a:p>
            <a:r>
              <a:rPr lang="en-US" sz="3600" dirty="0">
                <a:solidFill>
                  <a:schemeClr val="tx2">
                    <a:lumMod val="75000"/>
                    <a:lumOff val="25000"/>
                  </a:schemeClr>
                </a:solidFill>
              </a:rPr>
              <a:t>SUSTAINABLITITY &amp; ENVIRONMENTAL INITIATIVES</a:t>
            </a:r>
            <a:endParaRPr lang="nl-NL" sz="3600" dirty="0">
              <a:solidFill>
                <a:schemeClr val="tx2">
                  <a:lumMod val="75000"/>
                  <a:lumOff val="25000"/>
                </a:schemeClr>
              </a:solidFill>
            </a:endParaRPr>
          </a:p>
        </p:txBody>
      </p:sp>
      <p:sp>
        <p:nvSpPr>
          <p:cNvPr id="3" name="Tijdelijke aanduiding voor inhoud 2">
            <a:extLst>
              <a:ext uri="{FF2B5EF4-FFF2-40B4-BE49-F238E27FC236}">
                <a16:creationId xmlns:a16="http://schemas.microsoft.com/office/drawing/2014/main" id="{136B5AD6-4163-87FC-FDA1-475AE9ED7415}"/>
              </a:ext>
            </a:extLst>
          </p:cNvPr>
          <p:cNvSpPr>
            <a:spLocks noGrp="1"/>
          </p:cNvSpPr>
          <p:nvPr>
            <p:ph idx="1"/>
          </p:nvPr>
        </p:nvSpPr>
        <p:spPr>
          <a:xfrm>
            <a:off x="335281" y="1542472"/>
            <a:ext cx="4005810" cy="5232399"/>
          </a:xfrm>
        </p:spPr>
        <p:txBody>
          <a:bodyPr>
            <a:normAutofit fontScale="92500" lnSpcReduction="20000"/>
          </a:bodyPr>
          <a:lstStyle/>
          <a:p>
            <a:r>
              <a:rPr lang="en-US" dirty="0">
                <a:solidFill>
                  <a:schemeClr val="tx2">
                    <a:lumMod val="75000"/>
                    <a:lumOff val="25000"/>
                  </a:schemeClr>
                </a:solidFill>
              </a:rPr>
              <a:t>Participation in </a:t>
            </a:r>
            <a:r>
              <a:rPr lang="en-US" dirty="0" err="1">
                <a:solidFill>
                  <a:schemeClr val="tx2">
                    <a:lumMod val="75000"/>
                    <a:lumOff val="25000"/>
                  </a:schemeClr>
                </a:solidFill>
              </a:rPr>
              <a:t>eLean</a:t>
            </a:r>
            <a:r>
              <a:rPr lang="en-US" dirty="0">
                <a:solidFill>
                  <a:schemeClr val="tx2">
                    <a:lumMod val="75000"/>
                    <a:lumOff val="25000"/>
                  </a:schemeClr>
                </a:solidFill>
              </a:rPr>
              <a:t> Global Forum</a:t>
            </a:r>
          </a:p>
          <a:p>
            <a:pPr lvl="1"/>
            <a:r>
              <a:rPr lang="en-US" dirty="0">
                <a:solidFill>
                  <a:schemeClr val="tx2">
                    <a:lumMod val="75000"/>
                    <a:lumOff val="25000"/>
                  </a:schemeClr>
                </a:solidFill>
              </a:rPr>
              <a:t>Exchanged </a:t>
            </a:r>
            <a:r>
              <a:rPr lang="en-US" dirty="0" err="1">
                <a:solidFill>
                  <a:schemeClr val="tx2">
                    <a:lumMod val="75000"/>
                    <a:lumOff val="25000"/>
                  </a:schemeClr>
                </a:solidFill>
              </a:rPr>
              <a:t>vieuws</a:t>
            </a:r>
            <a:r>
              <a:rPr lang="en-US" dirty="0">
                <a:solidFill>
                  <a:schemeClr val="tx2">
                    <a:lumMod val="75000"/>
                    <a:lumOff val="25000"/>
                  </a:schemeClr>
                </a:solidFill>
              </a:rPr>
              <a:t> on achieving carbon neutrality and a circular economy</a:t>
            </a:r>
          </a:p>
          <a:p>
            <a:r>
              <a:rPr lang="en-US" dirty="0">
                <a:solidFill>
                  <a:schemeClr val="tx2">
                    <a:lumMod val="75000"/>
                    <a:lumOff val="25000"/>
                  </a:schemeClr>
                </a:solidFill>
              </a:rPr>
              <a:t>Participation in the India Water Impact Sumit</a:t>
            </a:r>
          </a:p>
          <a:p>
            <a:pPr lvl="1"/>
            <a:r>
              <a:rPr lang="en-US" dirty="0">
                <a:solidFill>
                  <a:schemeClr val="tx2">
                    <a:lumMod val="75000"/>
                    <a:lumOff val="25000"/>
                  </a:schemeClr>
                </a:solidFill>
              </a:rPr>
              <a:t>Sharing our initiatives for water stewardship and sustainable water management</a:t>
            </a:r>
          </a:p>
          <a:p>
            <a:r>
              <a:rPr lang="en-US" dirty="0">
                <a:solidFill>
                  <a:schemeClr val="tx2">
                    <a:lumMod val="75000"/>
                    <a:lumOff val="25000"/>
                  </a:schemeClr>
                </a:solidFill>
              </a:rPr>
              <a:t>Suzuki Environmental Vision 2025</a:t>
            </a:r>
          </a:p>
          <a:p>
            <a:pPr lvl="1"/>
            <a:r>
              <a:rPr lang="en-US" dirty="0">
                <a:solidFill>
                  <a:schemeClr val="tx2">
                    <a:lumMod val="75000"/>
                    <a:lumOff val="25000"/>
                  </a:schemeClr>
                </a:solidFill>
              </a:rPr>
              <a:t>Aiming for a decarbonized society </a:t>
            </a:r>
            <a:r>
              <a:rPr lang="en-US" dirty="0" err="1">
                <a:solidFill>
                  <a:schemeClr val="tx2">
                    <a:lumMod val="75000"/>
                    <a:lumOff val="25000"/>
                  </a:schemeClr>
                </a:solidFill>
              </a:rPr>
              <a:t>ans</a:t>
            </a:r>
            <a:r>
              <a:rPr lang="en-US" dirty="0">
                <a:solidFill>
                  <a:schemeClr val="tx2">
                    <a:lumMod val="75000"/>
                    <a:lumOff val="25000"/>
                  </a:schemeClr>
                </a:solidFill>
              </a:rPr>
              <a:t> harmonization with nature</a:t>
            </a:r>
            <a:endParaRPr lang="nl-NL" dirty="0">
              <a:solidFill>
                <a:schemeClr val="tx2">
                  <a:lumMod val="75000"/>
                  <a:lumOff val="25000"/>
                </a:schemeClr>
              </a:solidFill>
            </a:endParaRPr>
          </a:p>
        </p:txBody>
      </p:sp>
      <p:pic>
        <p:nvPicPr>
          <p:cNvPr id="5" name="Afbeelding 4">
            <a:extLst>
              <a:ext uri="{FF2B5EF4-FFF2-40B4-BE49-F238E27FC236}">
                <a16:creationId xmlns:a16="http://schemas.microsoft.com/office/drawing/2014/main" id="{AD09D2EE-10D2-F5F0-FD03-DE63A4C31C42}"/>
              </a:ext>
            </a:extLst>
          </p:cNvPr>
          <p:cNvPicPr>
            <a:picLocks noChangeAspect="1"/>
          </p:cNvPicPr>
          <p:nvPr/>
        </p:nvPicPr>
        <p:blipFill>
          <a:blip r:embed="rId2"/>
          <a:stretch>
            <a:fillRect/>
          </a:stretch>
        </p:blipFill>
        <p:spPr>
          <a:xfrm>
            <a:off x="5023381" y="1625601"/>
            <a:ext cx="7168620" cy="5232400"/>
          </a:xfrm>
          <a:prstGeom prst="rect">
            <a:avLst/>
          </a:prstGeom>
        </p:spPr>
      </p:pic>
      <p:pic>
        <p:nvPicPr>
          <p:cNvPr id="4" name="Picture 4">
            <a:extLst>
              <a:ext uri="{FF2B5EF4-FFF2-40B4-BE49-F238E27FC236}">
                <a16:creationId xmlns:a16="http://schemas.microsoft.com/office/drawing/2014/main" id="{A66636F6-3442-5F3F-9D9F-423E1C807B46}"/>
              </a:ext>
            </a:extLst>
          </p:cNvPr>
          <p:cNvPicPr>
            <a:picLocks noChangeAspect="1"/>
          </p:cNvPicPr>
          <p:nvPr/>
        </p:nvPicPr>
        <p:blipFill>
          <a:blip r:embed="rId3"/>
          <a:stretch>
            <a:fillRect/>
          </a:stretch>
        </p:blipFill>
        <p:spPr>
          <a:xfrm>
            <a:off x="185205" y="179361"/>
            <a:ext cx="1886213" cy="371527"/>
          </a:xfrm>
          <a:prstGeom prst="rect">
            <a:avLst/>
          </a:prstGeom>
        </p:spPr>
      </p:pic>
    </p:spTree>
    <p:extLst>
      <p:ext uri="{BB962C8B-B14F-4D97-AF65-F5344CB8AC3E}">
        <p14:creationId xmlns:p14="http://schemas.microsoft.com/office/powerpoint/2010/main" val="707316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D1E7E8-E7B7-DC7D-8AD7-2868BE1E9DF9}"/>
              </a:ext>
            </a:extLst>
          </p:cNvPr>
          <p:cNvSpPr>
            <a:spLocks noGrp="1"/>
          </p:cNvSpPr>
          <p:nvPr>
            <p:ph type="title"/>
          </p:nvPr>
        </p:nvSpPr>
        <p:spPr>
          <a:xfrm>
            <a:off x="2644833" y="-297658"/>
            <a:ext cx="10515600" cy="1325563"/>
          </a:xfrm>
        </p:spPr>
        <p:txBody>
          <a:bodyPr/>
          <a:lstStyle/>
          <a:p>
            <a:r>
              <a:rPr lang="en-US" dirty="0">
                <a:solidFill>
                  <a:schemeClr val="tx2">
                    <a:lumMod val="75000"/>
                    <a:lumOff val="25000"/>
                  </a:schemeClr>
                </a:solidFill>
              </a:rPr>
              <a:t>INVESTMENTS &amp;PARTNERSHIPS</a:t>
            </a:r>
            <a:endParaRPr lang="nl-NL" dirty="0">
              <a:solidFill>
                <a:schemeClr val="tx2">
                  <a:lumMod val="75000"/>
                  <a:lumOff val="25000"/>
                </a:schemeClr>
              </a:solidFill>
            </a:endParaRPr>
          </a:p>
        </p:txBody>
      </p:sp>
      <p:sp>
        <p:nvSpPr>
          <p:cNvPr id="3" name="Tijdelijke aanduiding voor inhoud 2">
            <a:extLst>
              <a:ext uri="{FF2B5EF4-FFF2-40B4-BE49-F238E27FC236}">
                <a16:creationId xmlns:a16="http://schemas.microsoft.com/office/drawing/2014/main" id="{6A521936-7ACB-045E-5D75-CBA0FFAE37B9}"/>
              </a:ext>
            </a:extLst>
          </p:cNvPr>
          <p:cNvSpPr>
            <a:spLocks noGrp="1"/>
          </p:cNvSpPr>
          <p:nvPr>
            <p:ph idx="1"/>
          </p:nvPr>
        </p:nvSpPr>
        <p:spPr>
          <a:xfrm>
            <a:off x="1676401" y="1720705"/>
            <a:ext cx="5075382" cy="4351338"/>
          </a:xfrm>
        </p:spPr>
        <p:txBody>
          <a:bodyPr>
            <a:normAutofit fontScale="85000" lnSpcReduction="10000"/>
          </a:bodyPr>
          <a:lstStyle/>
          <a:p>
            <a:r>
              <a:rPr lang="en-US" dirty="0"/>
              <a:t>Investments in start-ups through </a:t>
            </a:r>
            <a:r>
              <a:rPr lang="en-US" dirty="0" err="1"/>
              <a:t>A.CapitalFund</a:t>
            </a:r>
            <a:r>
              <a:rPr lang="en-US" dirty="0"/>
              <a:t> V in San Francisco</a:t>
            </a:r>
          </a:p>
          <a:p>
            <a:r>
              <a:rPr lang="en-US" b="0" i="0" dirty="0">
                <a:solidFill>
                  <a:srgbClr val="404040"/>
                </a:solidFill>
                <a:effectLst/>
                <a:latin typeface="SuzukiPROHeadline"/>
              </a:rPr>
              <a:t>Air India, SkyDrive and Suzuki Sign MoU for</a:t>
            </a:r>
            <a:br>
              <a:rPr lang="en-US" b="0" i="0" dirty="0">
                <a:solidFill>
                  <a:srgbClr val="404040"/>
                </a:solidFill>
                <a:effectLst/>
                <a:latin typeface="SuzukiPROHeadline"/>
              </a:rPr>
            </a:br>
            <a:r>
              <a:rPr lang="en-US" b="0" i="0" dirty="0">
                <a:solidFill>
                  <a:srgbClr val="404040"/>
                </a:solidFill>
                <a:effectLst/>
                <a:latin typeface="SuzukiPROHeadline"/>
              </a:rPr>
              <a:t>Feasibility Study of Medical Air Logistics in India</a:t>
            </a:r>
          </a:p>
          <a:p>
            <a:r>
              <a:rPr lang="en-US" b="0" i="0" dirty="0" err="1">
                <a:solidFill>
                  <a:srgbClr val="1B1B1B"/>
                </a:solidFill>
                <a:effectLst/>
                <a:latin typeface="Roboto" panose="02000000000000000000" pitchFamily="2" charset="0"/>
              </a:rPr>
              <a:t>Glydways</a:t>
            </a:r>
            <a:r>
              <a:rPr lang="en-US" b="0" i="0" dirty="0">
                <a:solidFill>
                  <a:srgbClr val="1B1B1B"/>
                </a:solidFill>
                <a:effectLst/>
                <a:latin typeface="Roboto" panose="02000000000000000000" pitchFamily="2" charset="0"/>
              </a:rPr>
              <a:t> is a growing company based in the U.S. that develops an on-demand autonomous vehicle networks</a:t>
            </a:r>
          </a:p>
          <a:p>
            <a:r>
              <a:rPr lang="en-US" b="0" i="0" dirty="0">
                <a:solidFill>
                  <a:srgbClr val="404040"/>
                </a:solidFill>
                <a:effectLst/>
                <a:latin typeface="SuzukiPROHeadline"/>
              </a:rPr>
              <a:t>Acquisition of All-solid-state Lithium-ion Battery Business from </a:t>
            </a:r>
            <a:r>
              <a:rPr lang="en-US" b="0" i="0" dirty="0" err="1">
                <a:solidFill>
                  <a:srgbClr val="404040"/>
                </a:solidFill>
                <a:effectLst/>
                <a:latin typeface="SuzukiPROHeadline"/>
              </a:rPr>
              <a:t>Kanadevia</a:t>
            </a:r>
            <a:r>
              <a:rPr lang="en-US" b="0" i="0" dirty="0">
                <a:solidFill>
                  <a:srgbClr val="404040"/>
                </a:solidFill>
                <a:effectLst/>
                <a:latin typeface="SuzukiPROHeadline"/>
              </a:rPr>
              <a:t> Corporation</a:t>
            </a:r>
          </a:p>
          <a:p>
            <a:endParaRPr lang="en-US" b="0" i="0" dirty="0">
              <a:solidFill>
                <a:srgbClr val="404040"/>
              </a:solidFill>
              <a:effectLst/>
              <a:latin typeface="SuzukiPROHeadline"/>
            </a:endParaRPr>
          </a:p>
          <a:p>
            <a:endParaRPr lang="nl-NL" dirty="0"/>
          </a:p>
        </p:txBody>
      </p:sp>
      <p:pic>
        <p:nvPicPr>
          <p:cNvPr id="5" name="Afbeelding 4">
            <a:extLst>
              <a:ext uri="{FF2B5EF4-FFF2-40B4-BE49-F238E27FC236}">
                <a16:creationId xmlns:a16="http://schemas.microsoft.com/office/drawing/2014/main" id="{E1D20CFF-CF42-191A-6C6C-6B691E344AE7}"/>
              </a:ext>
            </a:extLst>
          </p:cNvPr>
          <p:cNvPicPr>
            <a:picLocks noChangeAspect="1"/>
          </p:cNvPicPr>
          <p:nvPr/>
        </p:nvPicPr>
        <p:blipFill>
          <a:blip r:embed="rId2"/>
          <a:stretch>
            <a:fillRect/>
          </a:stretch>
        </p:blipFill>
        <p:spPr>
          <a:xfrm>
            <a:off x="-1" y="1679558"/>
            <a:ext cx="1735387" cy="443347"/>
          </a:xfrm>
          <a:prstGeom prst="rect">
            <a:avLst/>
          </a:prstGeom>
        </p:spPr>
      </p:pic>
      <p:pic>
        <p:nvPicPr>
          <p:cNvPr id="7" name="Afbeelding 6">
            <a:extLst>
              <a:ext uri="{FF2B5EF4-FFF2-40B4-BE49-F238E27FC236}">
                <a16:creationId xmlns:a16="http://schemas.microsoft.com/office/drawing/2014/main" id="{C1E76FD2-2641-E090-A75F-EFBE0C3B60E5}"/>
              </a:ext>
            </a:extLst>
          </p:cNvPr>
          <p:cNvPicPr>
            <a:picLocks noChangeAspect="1"/>
          </p:cNvPicPr>
          <p:nvPr/>
        </p:nvPicPr>
        <p:blipFill>
          <a:blip r:embed="rId3"/>
          <a:stretch>
            <a:fillRect/>
          </a:stretch>
        </p:blipFill>
        <p:spPr>
          <a:xfrm>
            <a:off x="6751783" y="1720705"/>
            <a:ext cx="4804009" cy="5137295"/>
          </a:xfrm>
          <a:prstGeom prst="rect">
            <a:avLst/>
          </a:prstGeom>
        </p:spPr>
      </p:pic>
      <p:pic>
        <p:nvPicPr>
          <p:cNvPr id="9" name="Afbeelding 8">
            <a:extLst>
              <a:ext uri="{FF2B5EF4-FFF2-40B4-BE49-F238E27FC236}">
                <a16:creationId xmlns:a16="http://schemas.microsoft.com/office/drawing/2014/main" id="{E9BC95A1-EBB0-236C-BAF4-BC5D6C1D5260}"/>
              </a:ext>
            </a:extLst>
          </p:cNvPr>
          <p:cNvPicPr>
            <a:picLocks noChangeAspect="1"/>
          </p:cNvPicPr>
          <p:nvPr/>
        </p:nvPicPr>
        <p:blipFill>
          <a:blip r:embed="rId4"/>
          <a:stretch>
            <a:fillRect/>
          </a:stretch>
        </p:blipFill>
        <p:spPr>
          <a:xfrm>
            <a:off x="-79993" y="2433217"/>
            <a:ext cx="1815379" cy="389923"/>
          </a:xfrm>
          <a:prstGeom prst="rect">
            <a:avLst/>
          </a:prstGeom>
        </p:spPr>
      </p:pic>
      <p:pic>
        <p:nvPicPr>
          <p:cNvPr id="11" name="Afbeelding 10">
            <a:extLst>
              <a:ext uri="{FF2B5EF4-FFF2-40B4-BE49-F238E27FC236}">
                <a16:creationId xmlns:a16="http://schemas.microsoft.com/office/drawing/2014/main" id="{273E6CA5-6203-6E8B-D80E-01BD2C6C303F}"/>
              </a:ext>
            </a:extLst>
          </p:cNvPr>
          <p:cNvPicPr>
            <a:picLocks noChangeAspect="1"/>
          </p:cNvPicPr>
          <p:nvPr/>
        </p:nvPicPr>
        <p:blipFill>
          <a:blip r:embed="rId5"/>
          <a:stretch>
            <a:fillRect/>
          </a:stretch>
        </p:blipFill>
        <p:spPr>
          <a:xfrm>
            <a:off x="0" y="3739189"/>
            <a:ext cx="1724266" cy="314369"/>
          </a:xfrm>
          <a:prstGeom prst="rect">
            <a:avLst/>
          </a:prstGeom>
        </p:spPr>
      </p:pic>
      <p:pic>
        <p:nvPicPr>
          <p:cNvPr id="13" name="Afbeelding 12">
            <a:extLst>
              <a:ext uri="{FF2B5EF4-FFF2-40B4-BE49-F238E27FC236}">
                <a16:creationId xmlns:a16="http://schemas.microsoft.com/office/drawing/2014/main" id="{B2926BED-08C6-5A62-78F3-1C1CBF2A6494}"/>
              </a:ext>
            </a:extLst>
          </p:cNvPr>
          <p:cNvPicPr>
            <a:picLocks noChangeAspect="1"/>
          </p:cNvPicPr>
          <p:nvPr/>
        </p:nvPicPr>
        <p:blipFill>
          <a:blip r:embed="rId6"/>
          <a:stretch>
            <a:fillRect/>
          </a:stretch>
        </p:blipFill>
        <p:spPr>
          <a:xfrm>
            <a:off x="-1" y="5042919"/>
            <a:ext cx="1724266" cy="466988"/>
          </a:xfrm>
          <a:prstGeom prst="rect">
            <a:avLst/>
          </a:prstGeom>
        </p:spPr>
      </p:pic>
      <p:pic>
        <p:nvPicPr>
          <p:cNvPr id="4" name="Picture 4">
            <a:extLst>
              <a:ext uri="{FF2B5EF4-FFF2-40B4-BE49-F238E27FC236}">
                <a16:creationId xmlns:a16="http://schemas.microsoft.com/office/drawing/2014/main" id="{1914E6E2-92F1-5881-D0F4-83E64CE61191}"/>
              </a:ext>
            </a:extLst>
          </p:cNvPr>
          <p:cNvPicPr>
            <a:picLocks noChangeAspect="1"/>
          </p:cNvPicPr>
          <p:nvPr/>
        </p:nvPicPr>
        <p:blipFill>
          <a:blip r:embed="rId7"/>
          <a:stretch>
            <a:fillRect/>
          </a:stretch>
        </p:blipFill>
        <p:spPr>
          <a:xfrm>
            <a:off x="185205" y="179361"/>
            <a:ext cx="1886213" cy="371527"/>
          </a:xfrm>
          <a:prstGeom prst="rect">
            <a:avLst/>
          </a:prstGeom>
        </p:spPr>
      </p:pic>
    </p:spTree>
    <p:extLst>
      <p:ext uri="{BB962C8B-B14F-4D97-AF65-F5344CB8AC3E}">
        <p14:creationId xmlns:p14="http://schemas.microsoft.com/office/powerpoint/2010/main" val="1983095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6162D5-8224-C711-9020-C47BB0A971C2}"/>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4AA3B1D8-06D3-966B-5E42-084D72F2FE32}"/>
              </a:ext>
            </a:extLst>
          </p:cNvPr>
          <p:cNvSpPr>
            <a:spLocks noGrp="1"/>
          </p:cNvSpPr>
          <p:nvPr>
            <p:ph idx="1"/>
          </p:nvPr>
        </p:nvSpPr>
        <p:spPr/>
        <p:txBody>
          <a:bodyPr/>
          <a:lstStyle/>
          <a:p>
            <a:endParaRPr lang="nl-NL"/>
          </a:p>
        </p:txBody>
      </p:sp>
      <p:pic>
        <p:nvPicPr>
          <p:cNvPr id="4" name="Afbeelding 3">
            <a:extLst>
              <a:ext uri="{FF2B5EF4-FFF2-40B4-BE49-F238E27FC236}">
                <a16:creationId xmlns:a16="http://schemas.microsoft.com/office/drawing/2014/main" id="{27ED2335-47EF-711D-C780-61BA74F42538}"/>
              </a:ext>
            </a:extLst>
          </p:cNvPr>
          <p:cNvPicPr>
            <a:picLocks noChangeAspect="1"/>
          </p:cNvPicPr>
          <p:nvPr/>
        </p:nvPicPr>
        <p:blipFill>
          <a:blip r:embed="rId2"/>
          <a:stretch>
            <a:fillRect/>
          </a:stretch>
        </p:blipFill>
        <p:spPr>
          <a:xfrm>
            <a:off x="0" y="1"/>
            <a:ext cx="12192000" cy="6857999"/>
          </a:xfrm>
          <a:prstGeom prst="rect">
            <a:avLst/>
          </a:prstGeom>
        </p:spPr>
      </p:pic>
      <p:pic>
        <p:nvPicPr>
          <p:cNvPr id="5" name="Picture 4">
            <a:extLst>
              <a:ext uri="{FF2B5EF4-FFF2-40B4-BE49-F238E27FC236}">
                <a16:creationId xmlns:a16="http://schemas.microsoft.com/office/drawing/2014/main" id="{929BA592-77D2-CB4D-6D4D-0A0A74B68332}"/>
              </a:ext>
            </a:extLst>
          </p:cNvPr>
          <p:cNvPicPr>
            <a:picLocks noChangeAspect="1"/>
          </p:cNvPicPr>
          <p:nvPr/>
        </p:nvPicPr>
        <p:blipFill>
          <a:blip r:embed="rId3"/>
          <a:stretch>
            <a:fillRect/>
          </a:stretch>
        </p:blipFill>
        <p:spPr>
          <a:xfrm>
            <a:off x="9999765" y="196216"/>
            <a:ext cx="1886213" cy="371527"/>
          </a:xfrm>
          <a:prstGeom prst="rect">
            <a:avLst/>
          </a:prstGeom>
        </p:spPr>
      </p:pic>
    </p:spTree>
    <p:extLst>
      <p:ext uri="{BB962C8B-B14F-4D97-AF65-F5344CB8AC3E}">
        <p14:creationId xmlns:p14="http://schemas.microsoft.com/office/powerpoint/2010/main" val="939583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0C52CC-B9C0-E76F-4B84-3693415FF28A}"/>
              </a:ext>
            </a:extLst>
          </p:cNvPr>
          <p:cNvPicPr>
            <a:picLocks noChangeAspect="1"/>
          </p:cNvPicPr>
          <p:nvPr/>
        </p:nvPicPr>
        <p:blipFill>
          <a:blip r:embed="rId3"/>
          <a:srcRect t="33025" r="9091" b="6099"/>
          <a:stretch>
            <a:fillRect/>
          </a:stretch>
        </p:blipFill>
        <p:spPr>
          <a:xfrm>
            <a:off x="-12121" y="-1"/>
            <a:ext cx="12191980" cy="6857990"/>
          </a:xfrm>
          <a:prstGeom prst="rect">
            <a:avLst/>
          </a:prstGeom>
        </p:spPr>
      </p:pic>
      <p:pic>
        <p:nvPicPr>
          <p:cNvPr id="6" name="Picture 5">
            <a:extLst>
              <a:ext uri="{FF2B5EF4-FFF2-40B4-BE49-F238E27FC236}">
                <a16:creationId xmlns:a16="http://schemas.microsoft.com/office/drawing/2014/main" id="{E096158D-B70A-1AD2-3AAC-CB8926E41E1A}"/>
              </a:ext>
            </a:extLst>
          </p:cNvPr>
          <p:cNvPicPr>
            <a:picLocks noChangeAspect="1"/>
          </p:cNvPicPr>
          <p:nvPr/>
        </p:nvPicPr>
        <p:blipFill>
          <a:blip r:embed="rId4"/>
          <a:stretch>
            <a:fillRect/>
          </a:stretch>
        </p:blipFill>
        <p:spPr>
          <a:xfrm>
            <a:off x="9171431" y="5935439"/>
            <a:ext cx="2892889" cy="778451"/>
          </a:xfrm>
          <a:prstGeom prst="rect">
            <a:avLst/>
          </a:prstGeom>
        </p:spPr>
      </p:pic>
      <p:sp>
        <p:nvSpPr>
          <p:cNvPr id="9" name="Graphic 7">
            <a:extLst>
              <a:ext uri="{FF2B5EF4-FFF2-40B4-BE49-F238E27FC236}">
                <a16:creationId xmlns:a16="http://schemas.microsoft.com/office/drawing/2014/main" id="{CB9E2501-8B27-0917-F09B-F56918172DBA}"/>
              </a:ext>
            </a:extLst>
          </p:cNvPr>
          <p:cNvSpPr>
            <a:spLocks noGrp="1"/>
          </p:cNvSpPr>
          <p:nvPr>
            <p:ph type="ctrTitle"/>
          </p:nvPr>
        </p:nvSpPr>
        <p:spPr>
          <a:xfrm>
            <a:off x="9884665" y="402336"/>
            <a:ext cx="2057400" cy="393192"/>
          </a:xfrm>
          <a:custGeom>
            <a:avLst/>
            <a:gdLst/>
            <a:ahLst/>
            <a:cxnLst/>
            <a:rect l="l" t="t" r="r" b="b"/>
            <a:pathLst>
              <a:path w="3985260" h="554355">
                <a:moveTo>
                  <a:pt x="734479" y="29057"/>
                </a:moveTo>
                <a:lnTo>
                  <a:pt x="732878" y="16751"/>
                </a:lnTo>
                <a:lnTo>
                  <a:pt x="727824" y="7632"/>
                </a:lnTo>
                <a:lnTo>
                  <a:pt x="718921" y="1955"/>
                </a:lnTo>
                <a:lnTo>
                  <a:pt x="705777" y="0"/>
                </a:lnTo>
                <a:lnTo>
                  <a:pt x="386562" y="0"/>
                </a:lnTo>
                <a:lnTo>
                  <a:pt x="344157" y="19888"/>
                </a:lnTo>
                <a:lnTo>
                  <a:pt x="287096" y="106921"/>
                </a:lnTo>
                <a:lnTo>
                  <a:pt x="0" y="549516"/>
                </a:lnTo>
                <a:lnTo>
                  <a:pt x="2476" y="554075"/>
                </a:lnTo>
                <a:lnTo>
                  <a:pt x="183972" y="554075"/>
                </a:lnTo>
                <a:lnTo>
                  <a:pt x="186283" y="551878"/>
                </a:lnTo>
                <a:lnTo>
                  <a:pt x="453186" y="120751"/>
                </a:lnTo>
                <a:lnTo>
                  <a:pt x="461467" y="116141"/>
                </a:lnTo>
                <a:lnTo>
                  <a:pt x="566686" y="116141"/>
                </a:lnTo>
                <a:lnTo>
                  <a:pt x="572109" y="121564"/>
                </a:lnTo>
                <a:lnTo>
                  <a:pt x="572109" y="427672"/>
                </a:lnTo>
                <a:lnTo>
                  <a:pt x="566686" y="433108"/>
                </a:lnTo>
                <a:lnTo>
                  <a:pt x="347599" y="433108"/>
                </a:lnTo>
                <a:lnTo>
                  <a:pt x="345046" y="434936"/>
                </a:lnTo>
                <a:lnTo>
                  <a:pt x="273977" y="549465"/>
                </a:lnTo>
                <a:lnTo>
                  <a:pt x="276542" y="554075"/>
                </a:lnTo>
                <a:lnTo>
                  <a:pt x="729068" y="554075"/>
                </a:lnTo>
                <a:lnTo>
                  <a:pt x="734479" y="548652"/>
                </a:lnTo>
                <a:lnTo>
                  <a:pt x="734479" y="29057"/>
                </a:lnTo>
                <a:close/>
              </a:path>
              <a:path w="3985260" h="554355">
                <a:moveTo>
                  <a:pt x="1399844" y="549744"/>
                </a:moveTo>
                <a:lnTo>
                  <a:pt x="1352486" y="444093"/>
                </a:lnTo>
                <a:lnTo>
                  <a:pt x="1348600" y="435914"/>
                </a:lnTo>
                <a:lnTo>
                  <a:pt x="1343977" y="433108"/>
                </a:lnTo>
                <a:lnTo>
                  <a:pt x="1059891" y="433108"/>
                </a:lnTo>
                <a:lnTo>
                  <a:pt x="1052309" y="432358"/>
                </a:lnTo>
                <a:lnTo>
                  <a:pt x="1019594" y="392963"/>
                </a:lnTo>
                <a:lnTo>
                  <a:pt x="986155" y="330009"/>
                </a:lnTo>
                <a:lnTo>
                  <a:pt x="968082" y="289039"/>
                </a:lnTo>
                <a:lnTo>
                  <a:pt x="966076" y="276796"/>
                </a:lnTo>
                <a:lnTo>
                  <a:pt x="967359" y="264833"/>
                </a:lnTo>
                <a:lnTo>
                  <a:pt x="983602" y="221043"/>
                </a:lnTo>
                <a:lnTo>
                  <a:pt x="999121" y="185216"/>
                </a:lnTo>
                <a:lnTo>
                  <a:pt x="1025436" y="128422"/>
                </a:lnTo>
                <a:lnTo>
                  <a:pt x="1036688" y="116141"/>
                </a:lnTo>
                <a:lnTo>
                  <a:pt x="1341361" y="116141"/>
                </a:lnTo>
                <a:lnTo>
                  <a:pt x="1343660" y="114604"/>
                </a:lnTo>
                <a:lnTo>
                  <a:pt x="1387436" y="26619"/>
                </a:lnTo>
                <a:lnTo>
                  <a:pt x="1395056" y="10807"/>
                </a:lnTo>
                <a:lnTo>
                  <a:pt x="1397393" y="5257"/>
                </a:lnTo>
                <a:lnTo>
                  <a:pt x="1394980" y="0"/>
                </a:lnTo>
                <a:lnTo>
                  <a:pt x="929728" y="0"/>
                </a:lnTo>
                <a:lnTo>
                  <a:pt x="920788" y="889"/>
                </a:lnTo>
                <a:lnTo>
                  <a:pt x="879360" y="55105"/>
                </a:lnTo>
                <a:lnTo>
                  <a:pt x="854151" y="104787"/>
                </a:lnTo>
                <a:lnTo>
                  <a:pt x="828255" y="157568"/>
                </a:lnTo>
                <a:lnTo>
                  <a:pt x="805573" y="205270"/>
                </a:lnTo>
                <a:lnTo>
                  <a:pt x="783488" y="259816"/>
                </a:lnTo>
                <a:lnTo>
                  <a:pt x="781494" y="278384"/>
                </a:lnTo>
                <a:lnTo>
                  <a:pt x="783767" y="295948"/>
                </a:lnTo>
                <a:lnTo>
                  <a:pt x="898652" y="534263"/>
                </a:lnTo>
                <a:lnTo>
                  <a:pt x="1389862" y="554062"/>
                </a:lnTo>
                <a:lnTo>
                  <a:pt x="1396060" y="554062"/>
                </a:lnTo>
                <a:lnTo>
                  <a:pt x="1399844" y="549744"/>
                </a:lnTo>
                <a:close/>
              </a:path>
              <a:path w="3985260" h="554355">
                <a:moveTo>
                  <a:pt x="2069973" y="550037"/>
                </a:moveTo>
                <a:lnTo>
                  <a:pt x="2065439" y="544499"/>
                </a:lnTo>
                <a:lnTo>
                  <a:pt x="1909902" y="341096"/>
                </a:lnTo>
                <a:lnTo>
                  <a:pt x="1910105" y="336080"/>
                </a:lnTo>
                <a:lnTo>
                  <a:pt x="1960981" y="272554"/>
                </a:lnTo>
                <a:lnTo>
                  <a:pt x="1988997" y="237274"/>
                </a:lnTo>
                <a:lnTo>
                  <a:pt x="2011121" y="208864"/>
                </a:lnTo>
                <a:lnTo>
                  <a:pt x="2019046" y="195237"/>
                </a:lnTo>
                <a:lnTo>
                  <a:pt x="2021497" y="182600"/>
                </a:lnTo>
                <a:lnTo>
                  <a:pt x="2019630" y="169735"/>
                </a:lnTo>
                <a:lnTo>
                  <a:pt x="2002536" y="127850"/>
                </a:lnTo>
                <a:lnTo>
                  <a:pt x="1985479" y="91198"/>
                </a:lnTo>
                <a:lnTo>
                  <a:pt x="1968106" y="54889"/>
                </a:lnTo>
                <a:lnTo>
                  <a:pt x="1947240" y="15722"/>
                </a:lnTo>
                <a:lnTo>
                  <a:pt x="1910435" y="0"/>
                </a:lnTo>
                <a:lnTo>
                  <a:pt x="1452435" y="0"/>
                </a:lnTo>
                <a:lnTo>
                  <a:pt x="1447025" y="5422"/>
                </a:lnTo>
                <a:lnTo>
                  <a:pt x="1447025" y="548868"/>
                </a:lnTo>
                <a:lnTo>
                  <a:pt x="1452041" y="554062"/>
                </a:lnTo>
                <a:lnTo>
                  <a:pt x="1602384" y="554062"/>
                </a:lnTo>
                <a:lnTo>
                  <a:pt x="1609382" y="548259"/>
                </a:lnTo>
                <a:lnTo>
                  <a:pt x="1609382" y="120891"/>
                </a:lnTo>
                <a:lnTo>
                  <a:pt x="1611909" y="116141"/>
                </a:lnTo>
                <a:lnTo>
                  <a:pt x="1806117" y="116141"/>
                </a:lnTo>
                <a:lnTo>
                  <a:pt x="1814957" y="117233"/>
                </a:lnTo>
                <a:lnTo>
                  <a:pt x="1845881" y="159410"/>
                </a:lnTo>
                <a:lnTo>
                  <a:pt x="1852726" y="185610"/>
                </a:lnTo>
                <a:lnTo>
                  <a:pt x="1850796" y="193459"/>
                </a:lnTo>
                <a:lnTo>
                  <a:pt x="1823212" y="231902"/>
                </a:lnTo>
                <a:lnTo>
                  <a:pt x="1797989" y="262115"/>
                </a:lnTo>
                <a:lnTo>
                  <a:pt x="1786978" y="271551"/>
                </a:lnTo>
                <a:lnTo>
                  <a:pt x="1682216" y="271551"/>
                </a:lnTo>
                <a:lnTo>
                  <a:pt x="1678330" y="277291"/>
                </a:lnTo>
                <a:lnTo>
                  <a:pt x="1678330" y="393852"/>
                </a:lnTo>
                <a:lnTo>
                  <a:pt x="1681861" y="398602"/>
                </a:lnTo>
                <a:lnTo>
                  <a:pt x="1779981" y="398602"/>
                </a:lnTo>
                <a:lnTo>
                  <a:pt x="1781441" y="399491"/>
                </a:lnTo>
                <a:lnTo>
                  <a:pt x="1892922" y="553389"/>
                </a:lnTo>
                <a:lnTo>
                  <a:pt x="1897049" y="554062"/>
                </a:lnTo>
                <a:lnTo>
                  <a:pt x="2060702" y="554062"/>
                </a:lnTo>
                <a:lnTo>
                  <a:pt x="2067267" y="554062"/>
                </a:lnTo>
                <a:lnTo>
                  <a:pt x="2069973" y="550037"/>
                </a:lnTo>
                <a:close/>
              </a:path>
              <a:path w="3985260" h="554355">
                <a:moveTo>
                  <a:pt x="2693187" y="102514"/>
                </a:moveTo>
                <a:lnTo>
                  <a:pt x="2663355" y="56159"/>
                </a:lnTo>
                <a:lnTo>
                  <a:pt x="2623121" y="22250"/>
                </a:lnTo>
                <a:lnTo>
                  <a:pt x="2585072" y="495"/>
                </a:lnTo>
                <a:lnTo>
                  <a:pt x="2574226" y="0"/>
                </a:lnTo>
                <a:lnTo>
                  <a:pt x="2539314" y="0"/>
                </a:lnTo>
                <a:lnTo>
                  <a:pt x="2539314" y="156527"/>
                </a:lnTo>
                <a:lnTo>
                  <a:pt x="2539314" y="390563"/>
                </a:lnTo>
                <a:lnTo>
                  <a:pt x="2513901" y="420751"/>
                </a:lnTo>
                <a:lnTo>
                  <a:pt x="2493886" y="433108"/>
                </a:lnTo>
                <a:lnTo>
                  <a:pt x="2274811" y="433108"/>
                </a:lnTo>
                <a:lnTo>
                  <a:pt x="2243036" y="409054"/>
                </a:lnTo>
                <a:lnTo>
                  <a:pt x="2230424" y="392811"/>
                </a:lnTo>
                <a:lnTo>
                  <a:pt x="2230424" y="156527"/>
                </a:lnTo>
                <a:lnTo>
                  <a:pt x="2256561" y="128092"/>
                </a:lnTo>
                <a:lnTo>
                  <a:pt x="2273998" y="116141"/>
                </a:lnTo>
                <a:lnTo>
                  <a:pt x="2497023" y="116141"/>
                </a:lnTo>
                <a:lnTo>
                  <a:pt x="2528620" y="142646"/>
                </a:lnTo>
                <a:lnTo>
                  <a:pt x="2539314" y="156527"/>
                </a:lnTo>
                <a:lnTo>
                  <a:pt x="2539314" y="0"/>
                </a:lnTo>
                <a:lnTo>
                  <a:pt x="2193607" y="0"/>
                </a:lnTo>
                <a:lnTo>
                  <a:pt x="2182152" y="647"/>
                </a:lnTo>
                <a:lnTo>
                  <a:pt x="2143188" y="23177"/>
                </a:lnTo>
                <a:lnTo>
                  <a:pt x="2102980" y="57378"/>
                </a:lnTo>
                <a:lnTo>
                  <a:pt x="2076145" y="93764"/>
                </a:lnTo>
                <a:lnTo>
                  <a:pt x="2074900" y="102514"/>
                </a:lnTo>
                <a:lnTo>
                  <a:pt x="2074926" y="451561"/>
                </a:lnTo>
                <a:lnTo>
                  <a:pt x="2103628" y="498106"/>
                </a:lnTo>
                <a:lnTo>
                  <a:pt x="2142680" y="530644"/>
                </a:lnTo>
                <a:lnTo>
                  <a:pt x="2182584" y="553415"/>
                </a:lnTo>
                <a:lnTo>
                  <a:pt x="2193683" y="554075"/>
                </a:lnTo>
                <a:lnTo>
                  <a:pt x="2573959" y="554075"/>
                </a:lnTo>
                <a:lnTo>
                  <a:pt x="2583535" y="553415"/>
                </a:lnTo>
                <a:lnTo>
                  <a:pt x="2584551" y="553415"/>
                </a:lnTo>
                <a:lnTo>
                  <a:pt x="2625077" y="530821"/>
                </a:lnTo>
                <a:lnTo>
                  <a:pt x="2663444" y="498398"/>
                </a:lnTo>
                <a:lnTo>
                  <a:pt x="2692133" y="462813"/>
                </a:lnTo>
                <a:lnTo>
                  <a:pt x="2693187" y="451561"/>
                </a:lnTo>
                <a:lnTo>
                  <a:pt x="2693187" y="433108"/>
                </a:lnTo>
                <a:lnTo>
                  <a:pt x="2693187" y="116141"/>
                </a:lnTo>
                <a:lnTo>
                  <a:pt x="2693187" y="102514"/>
                </a:lnTo>
                <a:close/>
              </a:path>
              <a:path w="3985260" h="554355">
                <a:moveTo>
                  <a:pt x="3349917" y="383044"/>
                </a:moveTo>
                <a:lnTo>
                  <a:pt x="3321443" y="299427"/>
                </a:lnTo>
                <a:lnTo>
                  <a:pt x="3299612" y="247713"/>
                </a:lnTo>
                <a:lnTo>
                  <a:pt x="3269919" y="220205"/>
                </a:lnTo>
                <a:lnTo>
                  <a:pt x="2941104" y="218960"/>
                </a:lnTo>
                <a:lnTo>
                  <a:pt x="2931503" y="218630"/>
                </a:lnTo>
                <a:lnTo>
                  <a:pt x="2906395" y="175831"/>
                </a:lnTo>
                <a:lnTo>
                  <a:pt x="2905379" y="169151"/>
                </a:lnTo>
                <a:lnTo>
                  <a:pt x="2906534" y="162179"/>
                </a:lnTo>
                <a:lnTo>
                  <a:pt x="2925165" y="128206"/>
                </a:lnTo>
                <a:lnTo>
                  <a:pt x="2949244" y="116141"/>
                </a:lnTo>
                <a:lnTo>
                  <a:pt x="3268675" y="116141"/>
                </a:lnTo>
                <a:lnTo>
                  <a:pt x="3276727" y="111417"/>
                </a:lnTo>
                <a:lnTo>
                  <a:pt x="3336353" y="4724"/>
                </a:lnTo>
                <a:lnTo>
                  <a:pt x="3333572" y="0"/>
                </a:lnTo>
                <a:lnTo>
                  <a:pt x="2861424" y="0"/>
                </a:lnTo>
                <a:lnTo>
                  <a:pt x="2825064" y="11925"/>
                </a:lnTo>
                <a:lnTo>
                  <a:pt x="2801340" y="47942"/>
                </a:lnTo>
                <a:lnTo>
                  <a:pt x="2780512" y="83337"/>
                </a:lnTo>
                <a:lnTo>
                  <a:pt x="2760484" y="118338"/>
                </a:lnTo>
                <a:lnTo>
                  <a:pt x="2740304" y="158775"/>
                </a:lnTo>
                <a:lnTo>
                  <a:pt x="2737713" y="170688"/>
                </a:lnTo>
                <a:lnTo>
                  <a:pt x="2738818" y="180695"/>
                </a:lnTo>
                <a:lnTo>
                  <a:pt x="2752344" y="218465"/>
                </a:lnTo>
                <a:lnTo>
                  <a:pt x="2779915" y="286423"/>
                </a:lnTo>
                <a:lnTo>
                  <a:pt x="2796959" y="320967"/>
                </a:lnTo>
                <a:lnTo>
                  <a:pt x="2834856" y="335051"/>
                </a:lnTo>
                <a:lnTo>
                  <a:pt x="3164878" y="335026"/>
                </a:lnTo>
                <a:lnTo>
                  <a:pt x="3170847" y="346240"/>
                </a:lnTo>
                <a:lnTo>
                  <a:pt x="3185134" y="385051"/>
                </a:lnTo>
                <a:lnTo>
                  <a:pt x="3185147" y="388302"/>
                </a:lnTo>
                <a:lnTo>
                  <a:pt x="3181527" y="396938"/>
                </a:lnTo>
                <a:lnTo>
                  <a:pt x="3158439" y="433908"/>
                </a:lnTo>
                <a:lnTo>
                  <a:pt x="3154349" y="433108"/>
                </a:lnTo>
                <a:lnTo>
                  <a:pt x="2755519" y="433108"/>
                </a:lnTo>
                <a:lnTo>
                  <a:pt x="2752191" y="438111"/>
                </a:lnTo>
                <a:lnTo>
                  <a:pt x="2798546" y="549059"/>
                </a:lnTo>
                <a:lnTo>
                  <a:pt x="2806039" y="554075"/>
                </a:lnTo>
                <a:lnTo>
                  <a:pt x="3220986" y="554075"/>
                </a:lnTo>
                <a:lnTo>
                  <a:pt x="3259645" y="550506"/>
                </a:lnTo>
                <a:lnTo>
                  <a:pt x="3293694" y="509752"/>
                </a:lnTo>
                <a:lnTo>
                  <a:pt x="3313087" y="473621"/>
                </a:lnTo>
                <a:lnTo>
                  <a:pt x="3331718" y="437273"/>
                </a:lnTo>
                <a:lnTo>
                  <a:pt x="3348367" y="397014"/>
                </a:lnTo>
                <a:lnTo>
                  <a:pt x="3349917" y="383044"/>
                </a:lnTo>
                <a:close/>
              </a:path>
              <a:path w="3985260" h="554355">
                <a:moveTo>
                  <a:pt x="3984942" y="383044"/>
                </a:moveTo>
                <a:lnTo>
                  <a:pt x="3956469" y="299427"/>
                </a:lnTo>
                <a:lnTo>
                  <a:pt x="3934625" y="247713"/>
                </a:lnTo>
                <a:lnTo>
                  <a:pt x="3904932" y="220205"/>
                </a:lnTo>
                <a:lnTo>
                  <a:pt x="3576104" y="218960"/>
                </a:lnTo>
                <a:lnTo>
                  <a:pt x="3566515" y="218630"/>
                </a:lnTo>
                <a:lnTo>
                  <a:pt x="3541407" y="175831"/>
                </a:lnTo>
                <a:lnTo>
                  <a:pt x="3540391" y="169151"/>
                </a:lnTo>
                <a:lnTo>
                  <a:pt x="3541560" y="162179"/>
                </a:lnTo>
                <a:lnTo>
                  <a:pt x="3560178" y="128206"/>
                </a:lnTo>
                <a:lnTo>
                  <a:pt x="3584270" y="116141"/>
                </a:lnTo>
                <a:lnTo>
                  <a:pt x="3903688" y="116141"/>
                </a:lnTo>
                <a:lnTo>
                  <a:pt x="3911765" y="111417"/>
                </a:lnTo>
                <a:lnTo>
                  <a:pt x="3971379" y="4724"/>
                </a:lnTo>
                <a:lnTo>
                  <a:pt x="3968610" y="0"/>
                </a:lnTo>
                <a:lnTo>
                  <a:pt x="3496437" y="0"/>
                </a:lnTo>
                <a:lnTo>
                  <a:pt x="3460089" y="11925"/>
                </a:lnTo>
                <a:lnTo>
                  <a:pt x="3436366" y="47942"/>
                </a:lnTo>
                <a:lnTo>
                  <a:pt x="3415538" y="83337"/>
                </a:lnTo>
                <a:lnTo>
                  <a:pt x="3395497" y="118338"/>
                </a:lnTo>
                <a:lnTo>
                  <a:pt x="3375329" y="158775"/>
                </a:lnTo>
                <a:lnTo>
                  <a:pt x="3372739" y="170688"/>
                </a:lnTo>
                <a:lnTo>
                  <a:pt x="3373831" y="180695"/>
                </a:lnTo>
                <a:lnTo>
                  <a:pt x="3387356" y="218465"/>
                </a:lnTo>
                <a:lnTo>
                  <a:pt x="3414941" y="286423"/>
                </a:lnTo>
                <a:lnTo>
                  <a:pt x="3431984" y="320967"/>
                </a:lnTo>
                <a:lnTo>
                  <a:pt x="3469894" y="335051"/>
                </a:lnTo>
                <a:lnTo>
                  <a:pt x="3799916" y="335026"/>
                </a:lnTo>
                <a:lnTo>
                  <a:pt x="3805872" y="346240"/>
                </a:lnTo>
                <a:lnTo>
                  <a:pt x="3820160" y="385051"/>
                </a:lnTo>
                <a:lnTo>
                  <a:pt x="3820172" y="388302"/>
                </a:lnTo>
                <a:lnTo>
                  <a:pt x="3816540" y="396938"/>
                </a:lnTo>
                <a:lnTo>
                  <a:pt x="3793464" y="433908"/>
                </a:lnTo>
                <a:lnTo>
                  <a:pt x="3789362" y="433108"/>
                </a:lnTo>
                <a:lnTo>
                  <a:pt x="3390544" y="433108"/>
                </a:lnTo>
                <a:lnTo>
                  <a:pt x="3387204" y="438111"/>
                </a:lnTo>
                <a:lnTo>
                  <a:pt x="3433559" y="549059"/>
                </a:lnTo>
                <a:lnTo>
                  <a:pt x="3441052" y="554075"/>
                </a:lnTo>
                <a:lnTo>
                  <a:pt x="3855999" y="554075"/>
                </a:lnTo>
                <a:lnTo>
                  <a:pt x="3894658" y="550506"/>
                </a:lnTo>
                <a:lnTo>
                  <a:pt x="3928707" y="509752"/>
                </a:lnTo>
                <a:lnTo>
                  <a:pt x="3948099" y="473621"/>
                </a:lnTo>
                <a:lnTo>
                  <a:pt x="3966730" y="437273"/>
                </a:lnTo>
                <a:lnTo>
                  <a:pt x="3983380" y="397014"/>
                </a:lnTo>
                <a:lnTo>
                  <a:pt x="3984942" y="383044"/>
                </a:lnTo>
                <a:close/>
              </a:path>
            </a:pathLst>
          </a:custGeom>
          <a:solidFill>
            <a:srgbClr val="231F20"/>
          </a:solidFill>
        </p:spPr>
        <p:txBody>
          <a:bodyPr wrap="square" lIns="0" tIns="0" rIns="0" bIns="0" rtlCol="0">
            <a:prstTxWarp prst="textNoShape">
              <a:avLst/>
            </a:prstTxWarp>
            <a:noAutofit/>
          </a:bodyPr>
          <a:lstStyle/>
          <a:p>
            <a:endParaRPr lang="en-US" dirty="0"/>
          </a:p>
        </p:txBody>
      </p:sp>
      <p:sp>
        <p:nvSpPr>
          <p:cNvPr id="2" name="TextBox 1">
            <a:extLst>
              <a:ext uri="{FF2B5EF4-FFF2-40B4-BE49-F238E27FC236}">
                <a16:creationId xmlns:a16="http://schemas.microsoft.com/office/drawing/2014/main" id="{A2368A87-7B32-E616-E2E2-59A5C6DFFC9C}"/>
              </a:ext>
            </a:extLst>
          </p:cNvPr>
          <p:cNvSpPr txBox="1"/>
          <p:nvPr/>
        </p:nvSpPr>
        <p:spPr>
          <a:xfrm>
            <a:off x="466344" y="5935439"/>
            <a:ext cx="3200400" cy="646331"/>
          </a:xfrm>
          <a:prstGeom prst="rect">
            <a:avLst/>
          </a:prstGeom>
          <a:noFill/>
        </p:spPr>
        <p:txBody>
          <a:bodyPr wrap="square" rtlCol="0">
            <a:spAutoFit/>
          </a:bodyPr>
          <a:lstStyle/>
          <a:p>
            <a:r>
              <a:rPr lang="en-US" sz="3600" b="1">
                <a:solidFill>
                  <a:srgbClr val="FFFF00"/>
                </a:solidFill>
              </a:rPr>
              <a:t>WELCOME</a:t>
            </a:r>
          </a:p>
        </p:txBody>
      </p:sp>
    </p:spTree>
    <p:extLst>
      <p:ext uri="{BB962C8B-B14F-4D97-AF65-F5344CB8AC3E}">
        <p14:creationId xmlns:p14="http://schemas.microsoft.com/office/powerpoint/2010/main" val="2604575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0E1906-8762-3026-C65A-27EAF3C3F5DA}"/>
              </a:ext>
            </a:extLst>
          </p:cNvPr>
          <p:cNvPicPr>
            <a:picLocks noChangeAspect="1"/>
          </p:cNvPicPr>
          <p:nvPr/>
        </p:nvPicPr>
        <p:blipFill>
          <a:blip r:embed="rId2"/>
          <a:stretch>
            <a:fillRect/>
          </a:stretch>
        </p:blipFill>
        <p:spPr>
          <a:xfrm>
            <a:off x="9438302" y="6200775"/>
            <a:ext cx="2620347" cy="571500"/>
          </a:xfrm>
          <a:prstGeom prst="rect">
            <a:avLst/>
          </a:prstGeom>
        </p:spPr>
      </p:pic>
      <p:sp>
        <p:nvSpPr>
          <p:cNvPr id="4" name="Title 3">
            <a:extLst>
              <a:ext uri="{FF2B5EF4-FFF2-40B4-BE49-F238E27FC236}">
                <a16:creationId xmlns:a16="http://schemas.microsoft.com/office/drawing/2014/main" id="{040341F2-4A62-F273-2280-0CD58D135075}"/>
              </a:ext>
            </a:extLst>
          </p:cNvPr>
          <p:cNvSpPr>
            <a:spLocks noGrp="1"/>
          </p:cNvSpPr>
          <p:nvPr>
            <p:ph type="title"/>
          </p:nvPr>
        </p:nvSpPr>
        <p:spPr>
          <a:xfrm>
            <a:off x="700635" y="85725"/>
            <a:ext cx="10691265" cy="533400"/>
          </a:xfrm>
        </p:spPr>
        <p:txBody>
          <a:bodyPr>
            <a:normAutofit fontScale="90000"/>
          </a:bodyPr>
          <a:lstStyle/>
          <a:p>
            <a:r>
              <a:rPr lang="en-US" dirty="0"/>
              <a:t>Nouvelle Suzuki Across</a:t>
            </a:r>
          </a:p>
        </p:txBody>
      </p:sp>
      <p:sp>
        <p:nvSpPr>
          <p:cNvPr id="5" name="Content Placeholder 4">
            <a:extLst>
              <a:ext uri="{FF2B5EF4-FFF2-40B4-BE49-F238E27FC236}">
                <a16:creationId xmlns:a16="http://schemas.microsoft.com/office/drawing/2014/main" id="{59E5CFDC-BE63-8C51-50ED-907356FDCF9A}"/>
              </a:ext>
            </a:extLst>
          </p:cNvPr>
          <p:cNvSpPr>
            <a:spLocks noGrp="1"/>
          </p:cNvSpPr>
          <p:nvPr>
            <p:ph idx="1"/>
          </p:nvPr>
        </p:nvSpPr>
        <p:spPr>
          <a:xfrm>
            <a:off x="700635" y="904875"/>
            <a:ext cx="10691265" cy="5057013"/>
          </a:xfrm>
        </p:spPr>
        <p:txBody>
          <a:bodyPr/>
          <a:lstStyle/>
          <a:p>
            <a:r>
              <a:rPr lang="fr-FR" dirty="0"/>
              <a:t>Un SUV polyvalent qui allie </a:t>
            </a:r>
          </a:p>
          <a:p>
            <a:pPr lvl="1"/>
            <a:r>
              <a:rPr lang="fr-FR" dirty="0"/>
              <a:t>une </a:t>
            </a:r>
            <a:r>
              <a:rPr lang="fr-FR" b="1" dirty="0"/>
              <a:t>motorisation hybride rechargeable optimisée </a:t>
            </a:r>
            <a:r>
              <a:rPr lang="fr-FR" dirty="0"/>
              <a:t>à des </a:t>
            </a:r>
            <a:r>
              <a:rPr lang="fr-FR" b="1" dirty="0"/>
              <a:t>technologies de sécurité de pointe</a:t>
            </a:r>
            <a:r>
              <a:rPr lang="fr-FR" dirty="0"/>
              <a:t>, </a:t>
            </a:r>
          </a:p>
          <a:p>
            <a:pPr marL="457200" lvl="1" indent="0">
              <a:buNone/>
            </a:pPr>
            <a:r>
              <a:rPr lang="fr-FR" dirty="0"/>
              <a:t>     dans un </a:t>
            </a:r>
            <a:r>
              <a:rPr lang="fr-FR" b="1" dirty="0"/>
              <a:t>design audacieux </a:t>
            </a:r>
            <a:r>
              <a:rPr lang="fr-FR" dirty="0"/>
              <a:t>qui affirme son </a:t>
            </a:r>
            <a:r>
              <a:rPr lang="fr-FR" b="1" dirty="0"/>
              <a:t>esprit d’aventure </a:t>
            </a:r>
            <a:r>
              <a:rPr lang="fr-FR" dirty="0"/>
              <a:t>et ses </a:t>
            </a:r>
            <a:r>
              <a:rPr lang="fr-FR" b="1" dirty="0"/>
              <a:t>capacités tout-terrain</a:t>
            </a:r>
            <a:r>
              <a:rPr lang="fr-FR" dirty="0"/>
              <a:t>.</a:t>
            </a:r>
            <a:endParaRPr lang="en-US" dirty="0"/>
          </a:p>
        </p:txBody>
      </p:sp>
      <p:pic>
        <p:nvPicPr>
          <p:cNvPr id="13" name="Picture 12">
            <a:extLst>
              <a:ext uri="{FF2B5EF4-FFF2-40B4-BE49-F238E27FC236}">
                <a16:creationId xmlns:a16="http://schemas.microsoft.com/office/drawing/2014/main" id="{535216E5-BD91-0965-FEC2-C740BAADCF3B}"/>
              </a:ext>
            </a:extLst>
          </p:cNvPr>
          <p:cNvPicPr>
            <a:picLocks noChangeAspect="1"/>
          </p:cNvPicPr>
          <p:nvPr/>
        </p:nvPicPr>
        <p:blipFill>
          <a:blip r:embed="rId3"/>
          <a:stretch>
            <a:fillRect/>
          </a:stretch>
        </p:blipFill>
        <p:spPr>
          <a:xfrm>
            <a:off x="1271016" y="2131976"/>
            <a:ext cx="9069102" cy="3949355"/>
          </a:xfrm>
          <a:prstGeom prst="rect">
            <a:avLst/>
          </a:prstGeom>
        </p:spPr>
      </p:pic>
    </p:spTree>
    <p:extLst>
      <p:ext uri="{BB962C8B-B14F-4D97-AF65-F5344CB8AC3E}">
        <p14:creationId xmlns:p14="http://schemas.microsoft.com/office/powerpoint/2010/main" val="807355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B81F3-BF07-9BFA-0D38-F1B1B1FFA6A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8E6CDE7-7C85-0D95-F899-778A543BE3D8}"/>
              </a:ext>
            </a:extLst>
          </p:cNvPr>
          <p:cNvPicPr>
            <a:picLocks noChangeAspect="1"/>
          </p:cNvPicPr>
          <p:nvPr/>
        </p:nvPicPr>
        <p:blipFill>
          <a:blip r:embed="rId3"/>
          <a:stretch>
            <a:fillRect/>
          </a:stretch>
        </p:blipFill>
        <p:spPr>
          <a:xfrm>
            <a:off x="9438302" y="6200775"/>
            <a:ext cx="2620347" cy="571500"/>
          </a:xfrm>
          <a:prstGeom prst="rect">
            <a:avLst/>
          </a:prstGeom>
        </p:spPr>
      </p:pic>
      <p:sp>
        <p:nvSpPr>
          <p:cNvPr id="4" name="Title 3">
            <a:extLst>
              <a:ext uri="{FF2B5EF4-FFF2-40B4-BE49-F238E27FC236}">
                <a16:creationId xmlns:a16="http://schemas.microsoft.com/office/drawing/2014/main" id="{6C8B1667-C460-1F4B-E346-EFF113D3EDFC}"/>
              </a:ext>
            </a:extLst>
          </p:cNvPr>
          <p:cNvSpPr>
            <a:spLocks noGrp="1"/>
          </p:cNvSpPr>
          <p:nvPr>
            <p:ph type="title"/>
          </p:nvPr>
        </p:nvSpPr>
        <p:spPr>
          <a:xfrm>
            <a:off x="700635" y="85725"/>
            <a:ext cx="10691265" cy="533400"/>
          </a:xfrm>
        </p:spPr>
        <p:txBody>
          <a:bodyPr>
            <a:normAutofit fontScale="90000"/>
          </a:bodyPr>
          <a:lstStyle/>
          <a:p>
            <a:r>
              <a:rPr lang="en-US" dirty="0"/>
              <a:t>Style </a:t>
            </a:r>
            <a:r>
              <a:rPr lang="en-US" dirty="0" err="1"/>
              <a:t>extérieur</a:t>
            </a:r>
            <a:endParaRPr lang="en-US" dirty="0"/>
          </a:p>
        </p:txBody>
      </p:sp>
      <p:sp>
        <p:nvSpPr>
          <p:cNvPr id="5" name="Content Placeholder 4">
            <a:extLst>
              <a:ext uri="{FF2B5EF4-FFF2-40B4-BE49-F238E27FC236}">
                <a16:creationId xmlns:a16="http://schemas.microsoft.com/office/drawing/2014/main" id="{35231628-C8EA-73A0-C28E-05E89333B7F4}"/>
              </a:ext>
            </a:extLst>
          </p:cNvPr>
          <p:cNvSpPr>
            <a:spLocks noGrp="1"/>
          </p:cNvSpPr>
          <p:nvPr>
            <p:ph idx="1"/>
          </p:nvPr>
        </p:nvSpPr>
        <p:spPr>
          <a:xfrm>
            <a:off x="520995" y="786809"/>
            <a:ext cx="11515138" cy="5326912"/>
          </a:xfrm>
        </p:spPr>
        <p:txBody>
          <a:bodyPr>
            <a:normAutofit/>
          </a:bodyPr>
          <a:lstStyle/>
          <a:p>
            <a:r>
              <a:rPr lang="fr-FR" sz="1800" dirty="0"/>
              <a:t>Avec </a:t>
            </a:r>
            <a:r>
              <a:rPr lang="fr-FR" sz="1800" b="1" dirty="0"/>
              <a:t>son allure puissante </a:t>
            </a:r>
            <a:r>
              <a:rPr lang="fr-FR" sz="1800" dirty="0"/>
              <a:t>et </a:t>
            </a:r>
            <a:r>
              <a:rPr lang="fr-FR" sz="1800" b="1" dirty="0"/>
              <a:t>sa posture affirmée</a:t>
            </a:r>
            <a:r>
              <a:rPr lang="fr-FR" sz="1800" dirty="0"/>
              <a:t>, ce SUV </a:t>
            </a:r>
            <a:r>
              <a:rPr lang="fr-FR" sz="1800" b="1" dirty="0"/>
              <a:t>attire tous les regards </a:t>
            </a:r>
            <a:r>
              <a:rPr lang="fr-FR" sz="1800" dirty="0"/>
              <a:t>dès le premier instant. Ses </a:t>
            </a:r>
            <a:r>
              <a:rPr lang="fr-FR" sz="1800" b="1" dirty="0"/>
              <a:t>grandes roues</a:t>
            </a:r>
            <a:r>
              <a:rPr lang="fr-FR" sz="1800" dirty="0"/>
              <a:t>, ses </a:t>
            </a:r>
            <a:r>
              <a:rPr lang="fr-FR" sz="1800" b="1" dirty="0"/>
              <a:t>protections de passages de roue robustes </a:t>
            </a:r>
            <a:r>
              <a:rPr lang="fr-FR" sz="1800" dirty="0"/>
              <a:t>et </a:t>
            </a:r>
            <a:r>
              <a:rPr lang="fr-FR" sz="1800" b="1" dirty="0"/>
              <a:t>sa calandre imposante en position surélevée </a:t>
            </a:r>
            <a:r>
              <a:rPr lang="fr-FR" sz="1800" dirty="0"/>
              <a:t>lui confèrent une </a:t>
            </a:r>
            <a:r>
              <a:rPr lang="fr-FR" sz="1800" b="1" dirty="0"/>
              <a:t>présence remarquable sur la route</a:t>
            </a:r>
            <a:r>
              <a:rPr lang="fr-FR" sz="1800" dirty="0"/>
              <a:t>. Son </a:t>
            </a:r>
            <a:r>
              <a:rPr lang="fr-FR" sz="1800" b="1" dirty="0"/>
              <a:t>avant distinctif </a:t>
            </a:r>
            <a:r>
              <a:rPr lang="fr-FR" sz="1800" dirty="0"/>
              <a:t>en forme de tête de requin-marteau signe une </a:t>
            </a:r>
            <a:r>
              <a:rPr lang="fr-FR" sz="1800" b="1" dirty="0"/>
              <a:t>identité forte et audacieuse</a:t>
            </a:r>
            <a:r>
              <a:rPr lang="fr-FR" sz="1800" dirty="0"/>
              <a:t>, tandis que </a:t>
            </a:r>
            <a:r>
              <a:rPr lang="fr-FR" sz="1800" b="1" dirty="0"/>
              <a:t>son esprit d’aventure </a:t>
            </a:r>
            <a:r>
              <a:rPr lang="fr-FR" sz="1800" dirty="0"/>
              <a:t>invite à </a:t>
            </a:r>
            <a:r>
              <a:rPr lang="fr-FR" sz="1800" b="1" dirty="0"/>
              <a:t>repousser les limites du quotidien</a:t>
            </a:r>
            <a:r>
              <a:rPr lang="fr-FR" sz="1800" dirty="0"/>
              <a:t>. Conçu pour ceux qui aiment explorer sans compromis, ce </a:t>
            </a:r>
            <a:r>
              <a:rPr lang="fr-FR" sz="1800" b="1" dirty="0"/>
              <a:t>SUV inspire confiance et ouvre la voie à de nouvelles découvertes.</a:t>
            </a:r>
            <a:endParaRPr lang="en-US" sz="1800" b="1" dirty="0"/>
          </a:p>
        </p:txBody>
      </p:sp>
      <p:pic>
        <p:nvPicPr>
          <p:cNvPr id="6" name="Picture 5">
            <a:extLst>
              <a:ext uri="{FF2B5EF4-FFF2-40B4-BE49-F238E27FC236}">
                <a16:creationId xmlns:a16="http://schemas.microsoft.com/office/drawing/2014/main" id="{306D0DB4-6783-1313-AF46-B4627E62C6F0}"/>
              </a:ext>
            </a:extLst>
          </p:cNvPr>
          <p:cNvPicPr>
            <a:picLocks noChangeAspect="1"/>
          </p:cNvPicPr>
          <p:nvPr/>
        </p:nvPicPr>
        <p:blipFill>
          <a:blip r:embed="rId4"/>
          <a:stretch>
            <a:fillRect/>
          </a:stretch>
        </p:blipFill>
        <p:spPr>
          <a:xfrm>
            <a:off x="155867" y="3021257"/>
            <a:ext cx="3770673" cy="2666094"/>
          </a:xfrm>
          <a:prstGeom prst="rect">
            <a:avLst/>
          </a:prstGeom>
        </p:spPr>
      </p:pic>
      <p:pic>
        <p:nvPicPr>
          <p:cNvPr id="8" name="Picture 7">
            <a:extLst>
              <a:ext uri="{FF2B5EF4-FFF2-40B4-BE49-F238E27FC236}">
                <a16:creationId xmlns:a16="http://schemas.microsoft.com/office/drawing/2014/main" id="{47A9CBE4-73FC-BA76-A022-C342B141C091}"/>
              </a:ext>
            </a:extLst>
          </p:cNvPr>
          <p:cNvPicPr>
            <a:picLocks noChangeAspect="1"/>
          </p:cNvPicPr>
          <p:nvPr/>
        </p:nvPicPr>
        <p:blipFill>
          <a:blip r:embed="rId5"/>
          <a:stretch>
            <a:fillRect/>
          </a:stretch>
        </p:blipFill>
        <p:spPr>
          <a:xfrm>
            <a:off x="8386338" y="3021258"/>
            <a:ext cx="3770670" cy="2666094"/>
          </a:xfrm>
          <a:prstGeom prst="rect">
            <a:avLst/>
          </a:prstGeom>
        </p:spPr>
      </p:pic>
      <p:pic>
        <p:nvPicPr>
          <p:cNvPr id="10" name="Picture 9">
            <a:extLst>
              <a:ext uri="{FF2B5EF4-FFF2-40B4-BE49-F238E27FC236}">
                <a16:creationId xmlns:a16="http://schemas.microsoft.com/office/drawing/2014/main" id="{526C9CC3-9BEB-9E9D-C163-9675A2CF313D}"/>
              </a:ext>
            </a:extLst>
          </p:cNvPr>
          <p:cNvPicPr>
            <a:picLocks noChangeAspect="1"/>
          </p:cNvPicPr>
          <p:nvPr/>
        </p:nvPicPr>
        <p:blipFill>
          <a:blip r:embed="rId6"/>
          <a:stretch>
            <a:fillRect/>
          </a:stretch>
        </p:blipFill>
        <p:spPr>
          <a:xfrm>
            <a:off x="3848002" y="2819115"/>
            <a:ext cx="4396530" cy="3070377"/>
          </a:xfrm>
          <a:prstGeom prst="rect">
            <a:avLst/>
          </a:prstGeom>
        </p:spPr>
      </p:pic>
    </p:spTree>
    <p:extLst>
      <p:ext uri="{BB962C8B-B14F-4D97-AF65-F5344CB8AC3E}">
        <p14:creationId xmlns:p14="http://schemas.microsoft.com/office/powerpoint/2010/main" val="35197975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E3C92-517A-4D47-FA1C-D9785A7B3E6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941F6F2-F876-C158-38E5-3FFD5FA69AF4}"/>
              </a:ext>
            </a:extLst>
          </p:cNvPr>
          <p:cNvPicPr>
            <a:picLocks noChangeAspect="1"/>
          </p:cNvPicPr>
          <p:nvPr/>
        </p:nvPicPr>
        <p:blipFill>
          <a:blip r:embed="rId3"/>
          <a:stretch>
            <a:fillRect/>
          </a:stretch>
        </p:blipFill>
        <p:spPr>
          <a:xfrm>
            <a:off x="9438302" y="6200775"/>
            <a:ext cx="2620347" cy="571500"/>
          </a:xfrm>
          <a:prstGeom prst="rect">
            <a:avLst/>
          </a:prstGeom>
        </p:spPr>
      </p:pic>
      <p:sp>
        <p:nvSpPr>
          <p:cNvPr id="4" name="Title 3">
            <a:extLst>
              <a:ext uri="{FF2B5EF4-FFF2-40B4-BE49-F238E27FC236}">
                <a16:creationId xmlns:a16="http://schemas.microsoft.com/office/drawing/2014/main" id="{C2FE7C37-2E92-D801-3484-F6942F17ABFA}"/>
              </a:ext>
            </a:extLst>
          </p:cNvPr>
          <p:cNvSpPr>
            <a:spLocks noGrp="1"/>
          </p:cNvSpPr>
          <p:nvPr>
            <p:ph type="title"/>
          </p:nvPr>
        </p:nvSpPr>
        <p:spPr>
          <a:xfrm>
            <a:off x="700635" y="85725"/>
            <a:ext cx="10691265" cy="533400"/>
          </a:xfrm>
        </p:spPr>
        <p:txBody>
          <a:bodyPr>
            <a:normAutofit fontScale="90000"/>
          </a:bodyPr>
          <a:lstStyle/>
          <a:p>
            <a:r>
              <a:rPr lang="en-US" dirty="0"/>
              <a:t>Style </a:t>
            </a:r>
            <a:r>
              <a:rPr lang="en-US" dirty="0" err="1"/>
              <a:t>extérieur</a:t>
            </a:r>
            <a:endParaRPr lang="en-US" dirty="0"/>
          </a:p>
        </p:txBody>
      </p:sp>
      <p:sp>
        <p:nvSpPr>
          <p:cNvPr id="5" name="Content Placeholder 4">
            <a:extLst>
              <a:ext uri="{FF2B5EF4-FFF2-40B4-BE49-F238E27FC236}">
                <a16:creationId xmlns:a16="http://schemas.microsoft.com/office/drawing/2014/main" id="{C500ECDD-9E42-4A40-B1FA-977C929BBD00}"/>
              </a:ext>
            </a:extLst>
          </p:cNvPr>
          <p:cNvSpPr>
            <a:spLocks noGrp="1"/>
          </p:cNvSpPr>
          <p:nvPr>
            <p:ph idx="1"/>
          </p:nvPr>
        </p:nvSpPr>
        <p:spPr>
          <a:xfrm>
            <a:off x="510362" y="786809"/>
            <a:ext cx="11025963" cy="5337544"/>
          </a:xfrm>
        </p:spPr>
        <p:txBody>
          <a:bodyPr>
            <a:normAutofit/>
          </a:bodyPr>
          <a:lstStyle/>
          <a:p>
            <a:r>
              <a:rPr lang="fr-FR" sz="1600" dirty="0"/>
              <a:t>Chaque ligne, chaque détail contribue à </a:t>
            </a:r>
            <a:r>
              <a:rPr lang="fr-FR" sz="1600" b="1" dirty="0"/>
              <a:t>une sensation de robustesse et de maîtrise</a:t>
            </a:r>
            <a:r>
              <a:rPr lang="fr-FR" sz="1600" dirty="0"/>
              <a:t>, tandis que son </a:t>
            </a:r>
            <a:r>
              <a:rPr lang="fr-FR" sz="1600" b="1" dirty="0"/>
              <a:t>confort exceptionnel </a:t>
            </a:r>
            <a:r>
              <a:rPr lang="fr-FR" sz="1600" dirty="0"/>
              <a:t>transforme </a:t>
            </a:r>
            <a:r>
              <a:rPr lang="fr-FR" sz="1600" b="1" dirty="0"/>
              <a:t>chaque trajet en une expérience inspirante</a:t>
            </a:r>
            <a:r>
              <a:rPr lang="fr-FR" sz="1600" dirty="0"/>
              <a:t>. Plus qu’un simple véhicule, c’est une </a:t>
            </a:r>
            <a:r>
              <a:rPr lang="fr-FR" sz="1600" b="1" dirty="0"/>
              <a:t>invitation permanente à partir à la découverte de nouveaux paysages</a:t>
            </a:r>
            <a:r>
              <a:rPr lang="fr-FR" sz="1600" dirty="0"/>
              <a:t>, à </a:t>
            </a:r>
            <a:r>
              <a:rPr lang="fr-FR" sz="1600" b="1" dirty="0"/>
              <a:t>vivre de nouvelles expériences </a:t>
            </a:r>
            <a:r>
              <a:rPr lang="fr-FR" sz="1600" dirty="0"/>
              <a:t>et à </a:t>
            </a:r>
            <a:r>
              <a:rPr lang="fr-FR" sz="1600" b="1" dirty="0"/>
              <a:t>élargir les horizons</a:t>
            </a:r>
            <a:r>
              <a:rPr lang="fr-FR" sz="1600" dirty="0"/>
              <a:t> en toute confiance.</a:t>
            </a:r>
            <a:endParaRPr lang="en-US" sz="1600" dirty="0"/>
          </a:p>
        </p:txBody>
      </p:sp>
      <p:pic>
        <p:nvPicPr>
          <p:cNvPr id="8" name="Picture 7">
            <a:extLst>
              <a:ext uri="{FF2B5EF4-FFF2-40B4-BE49-F238E27FC236}">
                <a16:creationId xmlns:a16="http://schemas.microsoft.com/office/drawing/2014/main" id="{1AF5FB95-540A-37D8-0D5B-6F22A1289C8D}"/>
              </a:ext>
            </a:extLst>
          </p:cNvPr>
          <p:cNvPicPr>
            <a:picLocks noChangeAspect="1"/>
          </p:cNvPicPr>
          <p:nvPr/>
        </p:nvPicPr>
        <p:blipFill>
          <a:blip r:embed="rId4"/>
          <a:stretch>
            <a:fillRect/>
          </a:stretch>
        </p:blipFill>
        <p:spPr>
          <a:xfrm>
            <a:off x="5124327" y="1859994"/>
            <a:ext cx="1943345" cy="1924104"/>
          </a:xfrm>
          <a:prstGeom prst="rect">
            <a:avLst/>
          </a:prstGeom>
        </p:spPr>
      </p:pic>
      <p:sp>
        <p:nvSpPr>
          <p:cNvPr id="11" name="TextBox 10">
            <a:extLst>
              <a:ext uri="{FF2B5EF4-FFF2-40B4-BE49-F238E27FC236}">
                <a16:creationId xmlns:a16="http://schemas.microsoft.com/office/drawing/2014/main" id="{2E213107-8406-7851-68E6-5D3AD2D1EB36}"/>
              </a:ext>
            </a:extLst>
          </p:cNvPr>
          <p:cNvSpPr txBox="1"/>
          <p:nvPr/>
        </p:nvSpPr>
        <p:spPr>
          <a:xfrm>
            <a:off x="4980096" y="4075001"/>
            <a:ext cx="2319954" cy="1600438"/>
          </a:xfrm>
          <a:prstGeom prst="rect">
            <a:avLst/>
          </a:prstGeom>
          <a:noFill/>
        </p:spPr>
        <p:txBody>
          <a:bodyPr wrap="square" rtlCol="0">
            <a:spAutoFit/>
          </a:bodyPr>
          <a:lstStyle/>
          <a:p>
            <a:r>
              <a:rPr lang="fr-FR" sz="1400" b="1" dirty="0"/>
              <a:t>Calandre: </a:t>
            </a:r>
          </a:p>
          <a:p>
            <a:r>
              <a:rPr lang="fr-FR" sz="1400" dirty="0"/>
              <a:t>La calandre noire surélevée et l’emblématique face avant « </a:t>
            </a:r>
            <a:r>
              <a:rPr lang="fr-FR" sz="1400" dirty="0" err="1"/>
              <a:t>Hammerhead</a:t>
            </a:r>
            <a:r>
              <a:rPr lang="fr-FR" sz="1400" dirty="0"/>
              <a:t> » confèrent à l’</a:t>
            </a:r>
            <a:r>
              <a:rPr lang="fr-FR" sz="1400" dirty="0" err="1"/>
              <a:t>Across</a:t>
            </a:r>
            <a:r>
              <a:rPr lang="fr-FR" sz="1400" dirty="0"/>
              <a:t> une identité visuelle forte et distinctive.</a:t>
            </a:r>
            <a:endParaRPr lang="en-US" sz="1400" dirty="0"/>
          </a:p>
        </p:txBody>
      </p:sp>
      <p:pic>
        <p:nvPicPr>
          <p:cNvPr id="13" name="Picture 12">
            <a:extLst>
              <a:ext uri="{FF2B5EF4-FFF2-40B4-BE49-F238E27FC236}">
                <a16:creationId xmlns:a16="http://schemas.microsoft.com/office/drawing/2014/main" id="{A19BC225-0BCB-360E-728E-4A7841372821}"/>
              </a:ext>
            </a:extLst>
          </p:cNvPr>
          <p:cNvPicPr>
            <a:picLocks noChangeAspect="1"/>
          </p:cNvPicPr>
          <p:nvPr/>
        </p:nvPicPr>
        <p:blipFill>
          <a:blip r:embed="rId5"/>
          <a:stretch>
            <a:fillRect/>
          </a:stretch>
        </p:blipFill>
        <p:spPr>
          <a:xfrm>
            <a:off x="8218358" y="1817523"/>
            <a:ext cx="2017951" cy="1924103"/>
          </a:xfrm>
          <a:prstGeom prst="rect">
            <a:avLst/>
          </a:prstGeom>
        </p:spPr>
      </p:pic>
      <p:sp>
        <p:nvSpPr>
          <p:cNvPr id="14" name="TextBox 13">
            <a:extLst>
              <a:ext uri="{FF2B5EF4-FFF2-40B4-BE49-F238E27FC236}">
                <a16:creationId xmlns:a16="http://schemas.microsoft.com/office/drawing/2014/main" id="{A8B2AF21-3774-1608-7BC9-BD8784F54E8D}"/>
              </a:ext>
            </a:extLst>
          </p:cNvPr>
          <p:cNvSpPr txBox="1"/>
          <p:nvPr/>
        </p:nvSpPr>
        <p:spPr>
          <a:xfrm>
            <a:off x="8218358" y="4075001"/>
            <a:ext cx="2319954" cy="2031325"/>
          </a:xfrm>
          <a:prstGeom prst="rect">
            <a:avLst/>
          </a:prstGeom>
          <a:noFill/>
        </p:spPr>
        <p:txBody>
          <a:bodyPr wrap="square" rtlCol="0">
            <a:spAutoFit/>
          </a:bodyPr>
          <a:lstStyle/>
          <a:p>
            <a:r>
              <a:rPr lang="nl-NL" sz="1400" b="1" dirty="0"/>
              <a:t>Jantes en alliage: </a:t>
            </a:r>
          </a:p>
          <a:p>
            <a:r>
              <a:rPr lang="fr-FR" sz="1400" dirty="0"/>
              <a:t>Avec leur finition gris mat et leur design affirmé à six branches, les jantes en alliage de 18 pouces soulignent la prestance de l’</a:t>
            </a:r>
            <a:r>
              <a:rPr lang="fr-FR" sz="1400" dirty="0" err="1"/>
              <a:t>Across</a:t>
            </a:r>
            <a:r>
              <a:rPr lang="fr-FR" sz="1400" dirty="0"/>
              <a:t> et son tempérament taillé pour l’aventure.</a:t>
            </a:r>
            <a:endParaRPr lang="en-US" sz="1400" dirty="0"/>
          </a:p>
        </p:txBody>
      </p:sp>
      <p:pic>
        <p:nvPicPr>
          <p:cNvPr id="6" name="Picture 5">
            <a:extLst>
              <a:ext uri="{FF2B5EF4-FFF2-40B4-BE49-F238E27FC236}">
                <a16:creationId xmlns:a16="http://schemas.microsoft.com/office/drawing/2014/main" id="{80701652-BCC8-07F8-A9E4-22E305C599CD}"/>
              </a:ext>
            </a:extLst>
          </p:cNvPr>
          <p:cNvPicPr>
            <a:picLocks noChangeAspect="1"/>
          </p:cNvPicPr>
          <p:nvPr/>
        </p:nvPicPr>
        <p:blipFill>
          <a:blip r:embed="rId6"/>
          <a:stretch>
            <a:fillRect/>
          </a:stretch>
        </p:blipFill>
        <p:spPr>
          <a:xfrm>
            <a:off x="1072497" y="2003086"/>
            <a:ext cx="2656452" cy="1359285"/>
          </a:xfrm>
          <a:prstGeom prst="rect">
            <a:avLst/>
          </a:prstGeom>
        </p:spPr>
      </p:pic>
      <p:sp>
        <p:nvSpPr>
          <p:cNvPr id="7" name="TextBox 6">
            <a:extLst>
              <a:ext uri="{FF2B5EF4-FFF2-40B4-BE49-F238E27FC236}">
                <a16:creationId xmlns:a16="http://schemas.microsoft.com/office/drawing/2014/main" id="{0A1D968E-078C-C5E7-26B8-2C28E38F9263}"/>
              </a:ext>
            </a:extLst>
          </p:cNvPr>
          <p:cNvSpPr txBox="1"/>
          <p:nvPr/>
        </p:nvSpPr>
        <p:spPr>
          <a:xfrm>
            <a:off x="1651863" y="3351632"/>
            <a:ext cx="1743762" cy="338554"/>
          </a:xfrm>
          <a:prstGeom prst="rect">
            <a:avLst/>
          </a:prstGeom>
          <a:noFill/>
        </p:spPr>
        <p:txBody>
          <a:bodyPr wrap="square" rtlCol="0">
            <a:spAutoFit/>
          </a:bodyPr>
          <a:lstStyle/>
          <a:p>
            <a:r>
              <a:rPr lang="en-US" sz="1600" b="1" dirty="0"/>
              <a:t>Phares à LED</a:t>
            </a:r>
          </a:p>
        </p:txBody>
      </p:sp>
      <p:pic>
        <p:nvPicPr>
          <p:cNvPr id="12" name="Picture 11">
            <a:extLst>
              <a:ext uri="{FF2B5EF4-FFF2-40B4-BE49-F238E27FC236}">
                <a16:creationId xmlns:a16="http://schemas.microsoft.com/office/drawing/2014/main" id="{6BA03C4C-661A-0868-7CA6-4E97287CE5D0}"/>
              </a:ext>
            </a:extLst>
          </p:cNvPr>
          <p:cNvPicPr>
            <a:picLocks noChangeAspect="1"/>
          </p:cNvPicPr>
          <p:nvPr/>
        </p:nvPicPr>
        <p:blipFill>
          <a:blip r:embed="rId7"/>
          <a:stretch>
            <a:fillRect/>
          </a:stretch>
        </p:blipFill>
        <p:spPr>
          <a:xfrm>
            <a:off x="1060829" y="3695747"/>
            <a:ext cx="2668120" cy="1479758"/>
          </a:xfrm>
          <a:prstGeom prst="rect">
            <a:avLst/>
          </a:prstGeom>
        </p:spPr>
      </p:pic>
      <p:sp>
        <p:nvSpPr>
          <p:cNvPr id="15" name="TextBox 14">
            <a:extLst>
              <a:ext uri="{FF2B5EF4-FFF2-40B4-BE49-F238E27FC236}">
                <a16:creationId xmlns:a16="http://schemas.microsoft.com/office/drawing/2014/main" id="{A12AFB8F-452A-19D9-5C64-BE75A6E6E49D}"/>
              </a:ext>
            </a:extLst>
          </p:cNvPr>
          <p:cNvSpPr txBox="1"/>
          <p:nvPr/>
        </p:nvSpPr>
        <p:spPr>
          <a:xfrm>
            <a:off x="1452280" y="5306107"/>
            <a:ext cx="1943345" cy="338554"/>
          </a:xfrm>
          <a:prstGeom prst="rect">
            <a:avLst/>
          </a:prstGeom>
          <a:noFill/>
        </p:spPr>
        <p:txBody>
          <a:bodyPr wrap="square" rtlCol="0">
            <a:spAutoFit/>
          </a:bodyPr>
          <a:lstStyle/>
          <a:p>
            <a:r>
              <a:rPr lang="en-US" sz="1600" b="1" dirty="0" err="1"/>
              <a:t>Feux</a:t>
            </a:r>
            <a:r>
              <a:rPr lang="en-US" sz="1600" b="1" dirty="0"/>
              <a:t> arrière à LED </a:t>
            </a:r>
          </a:p>
        </p:txBody>
      </p:sp>
    </p:spTree>
    <p:extLst>
      <p:ext uri="{BB962C8B-B14F-4D97-AF65-F5344CB8AC3E}">
        <p14:creationId xmlns:p14="http://schemas.microsoft.com/office/powerpoint/2010/main" val="2750204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84BCA-769C-6638-056F-BF43A36B4E7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AF7F4A3-2D1E-62D7-E306-56786EA39F6C}"/>
              </a:ext>
            </a:extLst>
          </p:cNvPr>
          <p:cNvPicPr>
            <a:picLocks noChangeAspect="1"/>
          </p:cNvPicPr>
          <p:nvPr/>
        </p:nvPicPr>
        <p:blipFill>
          <a:blip r:embed="rId3"/>
          <a:stretch>
            <a:fillRect/>
          </a:stretch>
        </p:blipFill>
        <p:spPr>
          <a:xfrm>
            <a:off x="9438302" y="6200775"/>
            <a:ext cx="2620347" cy="571500"/>
          </a:xfrm>
          <a:prstGeom prst="rect">
            <a:avLst/>
          </a:prstGeom>
        </p:spPr>
      </p:pic>
      <p:sp>
        <p:nvSpPr>
          <p:cNvPr id="4" name="Title 3">
            <a:extLst>
              <a:ext uri="{FF2B5EF4-FFF2-40B4-BE49-F238E27FC236}">
                <a16:creationId xmlns:a16="http://schemas.microsoft.com/office/drawing/2014/main" id="{CEB2B83B-0BA5-F989-B73F-AD716BD81265}"/>
              </a:ext>
            </a:extLst>
          </p:cNvPr>
          <p:cNvSpPr>
            <a:spLocks noGrp="1"/>
          </p:cNvSpPr>
          <p:nvPr>
            <p:ph type="title"/>
          </p:nvPr>
        </p:nvSpPr>
        <p:spPr>
          <a:xfrm>
            <a:off x="700635" y="85725"/>
            <a:ext cx="10691265" cy="533400"/>
          </a:xfrm>
        </p:spPr>
        <p:txBody>
          <a:bodyPr>
            <a:normAutofit fontScale="90000"/>
          </a:bodyPr>
          <a:lstStyle/>
          <a:p>
            <a:r>
              <a:rPr lang="en-US" dirty="0"/>
              <a:t>couleurs de carrosserie </a:t>
            </a:r>
          </a:p>
        </p:txBody>
      </p:sp>
      <p:pic>
        <p:nvPicPr>
          <p:cNvPr id="8" name="Content Placeholder 7">
            <a:extLst>
              <a:ext uri="{FF2B5EF4-FFF2-40B4-BE49-F238E27FC236}">
                <a16:creationId xmlns:a16="http://schemas.microsoft.com/office/drawing/2014/main" id="{9152CC31-B186-BEC3-A756-3794CEC3BE6E}"/>
              </a:ext>
            </a:extLst>
          </p:cNvPr>
          <p:cNvPicPr>
            <a:picLocks noGrp="1" noChangeAspect="1"/>
          </p:cNvPicPr>
          <p:nvPr>
            <p:ph idx="1"/>
          </p:nvPr>
        </p:nvPicPr>
        <p:blipFill>
          <a:blip r:embed="rId4"/>
          <a:stretch>
            <a:fillRect/>
          </a:stretch>
        </p:blipFill>
        <p:spPr>
          <a:xfrm>
            <a:off x="1131093" y="831722"/>
            <a:ext cx="4099573" cy="2898648"/>
          </a:xfrm>
          <a:prstGeom prst="rect">
            <a:avLst/>
          </a:prstGeom>
        </p:spPr>
      </p:pic>
      <p:pic>
        <p:nvPicPr>
          <p:cNvPr id="11" name="Picture 10">
            <a:extLst>
              <a:ext uri="{FF2B5EF4-FFF2-40B4-BE49-F238E27FC236}">
                <a16:creationId xmlns:a16="http://schemas.microsoft.com/office/drawing/2014/main" id="{4F00661A-9CFB-DBAA-1D13-2D42C0D899A4}"/>
              </a:ext>
            </a:extLst>
          </p:cNvPr>
          <p:cNvPicPr>
            <a:picLocks noChangeAspect="1"/>
          </p:cNvPicPr>
          <p:nvPr/>
        </p:nvPicPr>
        <p:blipFill>
          <a:blip r:embed="rId5"/>
          <a:stretch>
            <a:fillRect/>
          </a:stretch>
        </p:blipFill>
        <p:spPr>
          <a:xfrm>
            <a:off x="6653212" y="770385"/>
            <a:ext cx="4095263" cy="2895600"/>
          </a:xfrm>
          <a:prstGeom prst="rect">
            <a:avLst/>
          </a:prstGeom>
        </p:spPr>
      </p:pic>
      <p:pic>
        <p:nvPicPr>
          <p:cNvPr id="15" name="Picture 14">
            <a:extLst>
              <a:ext uri="{FF2B5EF4-FFF2-40B4-BE49-F238E27FC236}">
                <a16:creationId xmlns:a16="http://schemas.microsoft.com/office/drawing/2014/main" id="{8F824488-63FB-AEC3-4830-8A7A7A4E58F5}"/>
              </a:ext>
            </a:extLst>
          </p:cNvPr>
          <p:cNvPicPr>
            <a:picLocks noChangeAspect="1"/>
          </p:cNvPicPr>
          <p:nvPr/>
        </p:nvPicPr>
        <p:blipFill>
          <a:blip r:embed="rId6"/>
          <a:stretch>
            <a:fillRect/>
          </a:stretch>
        </p:blipFill>
        <p:spPr>
          <a:xfrm>
            <a:off x="975373" y="3143250"/>
            <a:ext cx="4099574" cy="2898648"/>
          </a:xfrm>
          <a:prstGeom prst="rect">
            <a:avLst/>
          </a:prstGeom>
        </p:spPr>
      </p:pic>
      <p:pic>
        <p:nvPicPr>
          <p:cNvPr id="19" name="Picture 18">
            <a:extLst>
              <a:ext uri="{FF2B5EF4-FFF2-40B4-BE49-F238E27FC236}">
                <a16:creationId xmlns:a16="http://schemas.microsoft.com/office/drawing/2014/main" id="{2594DF1D-B896-8E56-56AB-990699A05AC1}"/>
              </a:ext>
            </a:extLst>
          </p:cNvPr>
          <p:cNvPicPr>
            <a:picLocks noChangeAspect="1"/>
          </p:cNvPicPr>
          <p:nvPr/>
        </p:nvPicPr>
        <p:blipFill>
          <a:blip r:embed="rId7"/>
          <a:stretch>
            <a:fillRect/>
          </a:stretch>
        </p:blipFill>
        <p:spPr>
          <a:xfrm>
            <a:off x="6653212" y="3192015"/>
            <a:ext cx="4095263" cy="2895600"/>
          </a:xfrm>
          <a:prstGeom prst="rect">
            <a:avLst/>
          </a:prstGeom>
        </p:spPr>
      </p:pic>
      <p:sp>
        <p:nvSpPr>
          <p:cNvPr id="21" name="TextBox 20">
            <a:extLst>
              <a:ext uri="{FF2B5EF4-FFF2-40B4-BE49-F238E27FC236}">
                <a16:creationId xmlns:a16="http://schemas.microsoft.com/office/drawing/2014/main" id="{52860D14-B1B1-3AF0-12A1-00DC4C2354E5}"/>
              </a:ext>
            </a:extLst>
          </p:cNvPr>
          <p:cNvSpPr txBox="1"/>
          <p:nvPr/>
        </p:nvSpPr>
        <p:spPr>
          <a:xfrm>
            <a:off x="2078182" y="942109"/>
            <a:ext cx="2641600" cy="369455"/>
          </a:xfrm>
          <a:prstGeom prst="rect">
            <a:avLst/>
          </a:prstGeom>
          <a:noFill/>
        </p:spPr>
        <p:txBody>
          <a:bodyPr wrap="square" rtlCol="0">
            <a:spAutoFit/>
          </a:bodyPr>
          <a:lstStyle/>
          <a:p>
            <a:r>
              <a:rPr lang="en-US"/>
              <a:t>Massive Gray (1L6)</a:t>
            </a:r>
          </a:p>
        </p:txBody>
      </p:sp>
      <p:sp>
        <p:nvSpPr>
          <p:cNvPr id="22" name="TextBox 21">
            <a:extLst>
              <a:ext uri="{FF2B5EF4-FFF2-40B4-BE49-F238E27FC236}">
                <a16:creationId xmlns:a16="http://schemas.microsoft.com/office/drawing/2014/main" id="{A3C852B4-50B8-539A-C0CB-BA43401304F3}"/>
              </a:ext>
            </a:extLst>
          </p:cNvPr>
          <p:cNvSpPr txBox="1"/>
          <p:nvPr/>
        </p:nvSpPr>
        <p:spPr>
          <a:xfrm>
            <a:off x="7897090" y="942109"/>
            <a:ext cx="2216728" cy="369332"/>
          </a:xfrm>
          <a:prstGeom prst="rect">
            <a:avLst/>
          </a:prstGeom>
          <a:noFill/>
        </p:spPr>
        <p:txBody>
          <a:bodyPr wrap="square" rtlCol="0">
            <a:spAutoFit/>
          </a:bodyPr>
          <a:lstStyle/>
          <a:p>
            <a:r>
              <a:rPr lang="en-US"/>
              <a:t>Ever Rest (6X7)</a:t>
            </a:r>
          </a:p>
        </p:txBody>
      </p:sp>
      <p:sp>
        <p:nvSpPr>
          <p:cNvPr id="23" name="TextBox 22">
            <a:extLst>
              <a:ext uri="{FF2B5EF4-FFF2-40B4-BE49-F238E27FC236}">
                <a16:creationId xmlns:a16="http://schemas.microsoft.com/office/drawing/2014/main" id="{33185D92-59F2-35D9-D295-6664C02D2235}"/>
              </a:ext>
            </a:extLst>
          </p:cNvPr>
          <p:cNvSpPr txBox="1"/>
          <p:nvPr/>
        </p:nvSpPr>
        <p:spPr>
          <a:xfrm>
            <a:off x="2078182" y="5546559"/>
            <a:ext cx="2299855" cy="369332"/>
          </a:xfrm>
          <a:prstGeom prst="rect">
            <a:avLst/>
          </a:prstGeom>
          <a:noFill/>
        </p:spPr>
        <p:txBody>
          <a:bodyPr wrap="square" rtlCol="0">
            <a:spAutoFit/>
          </a:bodyPr>
          <a:lstStyle/>
          <a:p>
            <a:r>
              <a:rPr lang="en-US"/>
              <a:t>Super White ( 040)</a:t>
            </a:r>
          </a:p>
        </p:txBody>
      </p:sp>
      <p:sp>
        <p:nvSpPr>
          <p:cNvPr id="24" name="TextBox 23">
            <a:extLst>
              <a:ext uri="{FF2B5EF4-FFF2-40B4-BE49-F238E27FC236}">
                <a16:creationId xmlns:a16="http://schemas.microsoft.com/office/drawing/2014/main" id="{696EA59C-3B9D-FE37-75AF-8C5D8808B37B}"/>
              </a:ext>
            </a:extLst>
          </p:cNvPr>
          <p:cNvSpPr txBox="1"/>
          <p:nvPr/>
        </p:nvSpPr>
        <p:spPr>
          <a:xfrm>
            <a:off x="7897091" y="5542063"/>
            <a:ext cx="2309091" cy="369332"/>
          </a:xfrm>
          <a:prstGeom prst="rect">
            <a:avLst/>
          </a:prstGeom>
          <a:noFill/>
        </p:spPr>
        <p:txBody>
          <a:bodyPr wrap="square" rtlCol="0">
            <a:spAutoFit/>
          </a:bodyPr>
          <a:lstStyle/>
          <a:p>
            <a:r>
              <a:rPr lang="en-US"/>
              <a:t>Attitude black ( 218)</a:t>
            </a:r>
          </a:p>
        </p:txBody>
      </p:sp>
    </p:spTree>
    <p:extLst>
      <p:ext uri="{BB962C8B-B14F-4D97-AF65-F5344CB8AC3E}">
        <p14:creationId xmlns:p14="http://schemas.microsoft.com/office/powerpoint/2010/main" val="3467631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F28EB-75F2-CC6C-FD36-4CE6947F646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E719610-AE17-3233-5564-0E3889CD55E9}"/>
              </a:ext>
            </a:extLst>
          </p:cNvPr>
          <p:cNvPicPr>
            <a:picLocks noChangeAspect="1"/>
          </p:cNvPicPr>
          <p:nvPr/>
        </p:nvPicPr>
        <p:blipFill>
          <a:blip r:embed="rId3"/>
          <a:stretch>
            <a:fillRect/>
          </a:stretch>
        </p:blipFill>
        <p:spPr>
          <a:xfrm>
            <a:off x="9438302" y="6200775"/>
            <a:ext cx="2620347" cy="571500"/>
          </a:xfrm>
          <a:prstGeom prst="rect">
            <a:avLst/>
          </a:prstGeom>
        </p:spPr>
      </p:pic>
      <p:sp>
        <p:nvSpPr>
          <p:cNvPr id="4" name="Title 3">
            <a:extLst>
              <a:ext uri="{FF2B5EF4-FFF2-40B4-BE49-F238E27FC236}">
                <a16:creationId xmlns:a16="http://schemas.microsoft.com/office/drawing/2014/main" id="{826F1609-1EE6-593D-0546-6EEEC5926574}"/>
              </a:ext>
            </a:extLst>
          </p:cNvPr>
          <p:cNvSpPr>
            <a:spLocks noGrp="1"/>
          </p:cNvSpPr>
          <p:nvPr>
            <p:ph type="title"/>
          </p:nvPr>
        </p:nvSpPr>
        <p:spPr>
          <a:xfrm>
            <a:off x="700635" y="85725"/>
            <a:ext cx="10691265" cy="533400"/>
          </a:xfrm>
        </p:spPr>
        <p:txBody>
          <a:bodyPr>
            <a:normAutofit fontScale="90000"/>
          </a:bodyPr>
          <a:lstStyle/>
          <a:p>
            <a:r>
              <a:rPr lang="en-US" dirty="0" err="1"/>
              <a:t>Intèrieur</a:t>
            </a:r>
            <a:endParaRPr lang="en-US" dirty="0"/>
          </a:p>
        </p:txBody>
      </p:sp>
      <p:pic>
        <p:nvPicPr>
          <p:cNvPr id="9" name="Content Placeholder 8">
            <a:extLst>
              <a:ext uri="{FF2B5EF4-FFF2-40B4-BE49-F238E27FC236}">
                <a16:creationId xmlns:a16="http://schemas.microsoft.com/office/drawing/2014/main" id="{9B1B411B-FD13-989C-D200-922D9A614886}"/>
              </a:ext>
            </a:extLst>
          </p:cNvPr>
          <p:cNvPicPr>
            <a:picLocks noGrp="1" noChangeAspect="1"/>
          </p:cNvPicPr>
          <p:nvPr>
            <p:ph idx="1"/>
          </p:nvPr>
        </p:nvPicPr>
        <p:blipFill>
          <a:blip r:embed="rId4"/>
          <a:stretch>
            <a:fillRect/>
          </a:stretch>
        </p:blipFill>
        <p:spPr>
          <a:xfrm>
            <a:off x="6565392" y="795202"/>
            <a:ext cx="5448154" cy="3863446"/>
          </a:xfrm>
          <a:prstGeom prst="rect">
            <a:avLst/>
          </a:prstGeom>
        </p:spPr>
      </p:pic>
      <p:sp>
        <p:nvSpPr>
          <p:cNvPr id="11" name="TextBox 10">
            <a:extLst>
              <a:ext uri="{FF2B5EF4-FFF2-40B4-BE49-F238E27FC236}">
                <a16:creationId xmlns:a16="http://schemas.microsoft.com/office/drawing/2014/main" id="{D0CB0858-626D-BD05-81EF-49C722D4BF8D}"/>
              </a:ext>
            </a:extLst>
          </p:cNvPr>
          <p:cNvSpPr txBox="1"/>
          <p:nvPr/>
        </p:nvSpPr>
        <p:spPr>
          <a:xfrm>
            <a:off x="380595" y="795202"/>
            <a:ext cx="6096000" cy="1938992"/>
          </a:xfrm>
          <a:prstGeom prst="rect">
            <a:avLst/>
          </a:prstGeom>
          <a:noFill/>
        </p:spPr>
        <p:txBody>
          <a:bodyPr wrap="square">
            <a:spAutoFit/>
          </a:bodyPr>
          <a:lstStyle/>
          <a:p>
            <a:r>
              <a:rPr lang="fr-FR" b="1" dirty="0"/>
              <a:t>Un habitacle conçu pour offrir un confort optimal et une grande facilité d’utilisation.</a:t>
            </a:r>
          </a:p>
          <a:p>
            <a:pPr marL="285750" indent="-285750">
              <a:buFont typeface="Wingdings" panose="05000000000000000000" pitchFamily="2" charset="2"/>
              <a:buChar char="Ø"/>
            </a:pPr>
            <a:r>
              <a:rPr lang="fr-FR" sz="1400" dirty="0"/>
              <a:t>Une architecture intérieure inspirée du concept « îlot », favorisant l’ergonomie et l’intuitivité.</a:t>
            </a:r>
          </a:p>
          <a:p>
            <a:pPr marL="285750" indent="-285750">
              <a:buFont typeface="Wingdings" panose="05000000000000000000" pitchFamily="2" charset="2"/>
              <a:buChar char="Ø"/>
            </a:pPr>
            <a:r>
              <a:rPr lang="fr-FR" sz="1400" dirty="0"/>
              <a:t>Une expérience d’</a:t>
            </a:r>
            <a:r>
              <a:rPr lang="fr-FR" sz="1400" dirty="0" err="1"/>
              <a:t>infodivertissement</a:t>
            </a:r>
            <a:r>
              <a:rPr lang="fr-FR" sz="1400" dirty="0"/>
              <a:t> immersive pour rester connecté et informé en permanence.</a:t>
            </a:r>
          </a:p>
          <a:p>
            <a:pPr marL="285750" indent="-285750">
              <a:buFont typeface="Wingdings" panose="05000000000000000000" pitchFamily="2" charset="2"/>
              <a:buChar char="Ø"/>
            </a:pPr>
            <a:r>
              <a:rPr lang="fr-FR" sz="1400" dirty="0"/>
              <a:t>Une connectivité smartphone fluide et intuitive grâce à une intégration sans faille.</a:t>
            </a:r>
            <a:endParaRPr lang="en-US" sz="1400" dirty="0"/>
          </a:p>
        </p:txBody>
      </p:sp>
      <p:pic>
        <p:nvPicPr>
          <p:cNvPr id="13" name="Picture 12">
            <a:extLst>
              <a:ext uri="{FF2B5EF4-FFF2-40B4-BE49-F238E27FC236}">
                <a16:creationId xmlns:a16="http://schemas.microsoft.com/office/drawing/2014/main" id="{BD92FB01-C02A-ED48-3B4B-6D2B0A539234}"/>
              </a:ext>
            </a:extLst>
          </p:cNvPr>
          <p:cNvPicPr>
            <a:picLocks noChangeAspect="1"/>
          </p:cNvPicPr>
          <p:nvPr/>
        </p:nvPicPr>
        <p:blipFill>
          <a:blip r:embed="rId5"/>
          <a:stretch>
            <a:fillRect/>
          </a:stretch>
        </p:blipFill>
        <p:spPr>
          <a:xfrm>
            <a:off x="700635" y="2971394"/>
            <a:ext cx="5156662" cy="3652362"/>
          </a:xfrm>
          <a:prstGeom prst="rect">
            <a:avLst/>
          </a:prstGeom>
        </p:spPr>
      </p:pic>
      <p:sp>
        <p:nvSpPr>
          <p:cNvPr id="14" name="TextBox 13">
            <a:extLst>
              <a:ext uri="{FF2B5EF4-FFF2-40B4-BE49-F238E27FC236}">
                <a16:creationId xmlns:a16="http://schemas.microsoft.com/office/drawing/2014/main" id="{4C416AD5-81D3-F2E5-0B28-16C0FA5EC6BE}"/>
              </a:ext>
            </a:extLst>
          </p:cNvPr>
          <p:cNvSpPr txBox="1"/>
          <p:nvPr/>
        </p:nvSpPr>
        <p:spPr>
          <a:xfrm>
            <a:off x="6698744" y="4665448"/>
            <a:ext cx="5493256" cy="1446550"/>
          </a:xfrm>
          <a:prstGeom prst="rect">
            <a:avLst/>
          </a:prstGeom>
          <a:noFill/>
        </p:spPr>
        <p:txBody>
          <a:bodyPr wrap="square" rtlCol="0">
            <a:spAutoFit/>
          </a:bodyPr>
          <a:lstStyle/>
          <a:p>
            <a:r>
              <a:rPr lang="fr-FR" b="1" dirty="0"/>
              <a:t>Tableau de bord 40 mm plus bas que le modèle précédent :</a:t>
            </a:r>
          </a:p>
          <a:p>
            <a:r>
              <a:rPr lang="fr-FR" sz="1600" dirty="0"/>
              <a:t>	 </a:t>
            </a:r>
            <a:r>
              <a:rPr lang="fr-FR" dirty="0"/>
              <a:t>- augmente le champ de vision</a:t>
            </a:r>
          </a:p>
          <a:p>
            <a:r>
              <a:rPr lang="fr-FR" dirty="0"/>
              <a:t>	 - augmente le confort de conduite</a:t>
            </a:r>
          </a:p>
          <a:p>
            <a:endParaRPr lang="en-US" sz="1600" dirty="0"/>
          </a:p>
        </p:txBody>
      </p:sp>
    </p:spTree>
    <p:extLst>
      <p:ext uri="{BB962C8B-B14F-4D97-AF65-F5344CB8AC3E}">
        <p14:creationId xmlns:p14="http://schemas.microsoft.com/office/powerpoint/2010/main" val="490723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BCB2C-E6F3-811E-EC84-DAC6B223704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F584096-A67E-1282-DB31-965014E3F121}"/>
              </a:ext>
            </a:extLst>
          </p:cNvPr>
          <p:cNvPicPr>
            <a:picLocks noChangeAspect="1"/>
          </p:cNvPicPr>
          <p:nvPr/>
        </p:nvPicPr>
        <p:blipFill>
          <a:blip r:embed="rId3"/>
          <a:stretch>
            <a:fillRect/>
          </a:stretch>
        </p:blipFill>
        <p:spPr>
          <a:xfrm>
            <a:off x="9438302" y="6200775"/>
            <a:ext cx="2620347" cy="571500"/>
          </a:xfrm>
          <a:prstGeom prst="rect">
            <a:avLst/>
          </a:prstGeom>
        </p:spPr>
      </p:pic>
      <p:sp>
        <p:nvSpPr>
          <p:cNvPr id="4" name="Title 3">
            <a:extLst>
              <a:ext uri="{FF2B5EF4-FFF2-40B4-BE49-F238E27FC236}">
                <a16:creationId xmlns:a16="http://schemas.microsoft.com/office/drawing/2014/main" id="{91C3C21F-ECF8-9E16-4683-438F09BB61B8}"/>
              </a:ext>
            </a:extLst>
          </p:cNvPr>
          <p:cNvSpPr>
            <a:spLocks noGrp="1"/>
          </p:cNvSpPr>
          <p:nvPr>
            <p:ph type="title"/>
          </p:nvPr>
        </p:nvSpPr>
        <p:spPr>
          <a:xfrm>
            <a:off x="700635" y="85725"/>
            <a:ext cx="10691265" cy="533400"/>
          </a:xfrm>
        </p:spPr>
        <p:txBody>
          <a:bodyPr>
            <a:normAutofit fontScale="90000"/>
          </a:bodyPr>
          <a:lstStyle/>
          <a:p>
            <a:r>
              <a:rPr lang="en-US" dirty="0"/>
              <a:t>Design </a:t>
            </a:r>
            <a:r>
              <a:rPr lang="en-US" dirty="0" err="1"/>
              <a:t>intérieur</a:t>
            </a:r>
            <a:r>
              <a:rPr lang="en-US" dirty="0"/>
              <a:t> et </a:t>
            </a:r>
            <a:r>
              <a:rPr lang="en-US" dirty="0" err="1"/>
              <a:t>confort</a:t>
            </a:r>
            <a:endParaRPr lang="en-US" dirty="0"/>
          </a:p>
        </p:txBody>
      </p:sp>
      <p:pic>
        <p:nvPicPr>
          <p:cNvPr id="8" name="Content Placeholder 7">
            <a:extLst>
              <a:ext uri="{FF2B5EF4-FFF2-40B4-BE49-F238E27FC236}">
                <a16:creationId xmlns:a16="http://schemas.microsoft.com/office/drawing/2014/main" id="{C4A3D9CC-0035-00D6-37CB-CB8C7EDAC964}"/>
              </a:ext>
            </a:extLst>
          </p:cNvPr>
          <p:cNvPicPr>
            <a:picLocks noGrp="1" noChangeAspect="1"/>
          </p:cNvPicPr>
          <p:nvPr>
            <p:ph idx="1"/>
          </p:nvPr>
        </p:nvPicPr>
        <p:blipFill>
          <a:blip r:embed="rId4"/>
          <a:stretch>
            <a:fillRect/>
          </a:stretch>
        </p:blipFill>
        <p:spPr>
          <a:xfrm>
            <a:off x="786580" y="977434"/>
            <a:ext cx="3547295" cy="2791658"/>
          </a:xfrm>
          <a:prstGeom prst="rect">
            <a:avLst/>
          </a:prstGeom>
        </p:spPr>
      </p:pic>
      <p:sp>
        <p:nvSpPr>
          <p:cNvPr id="10" name="TextBox 9">
            <a:extLst>
              <a:ext uri="{FF2B5EF4-FFF2-40B4-BE49-F238E27FC236}">
                <a16:creationId xmlns:a16="http://schemas.microsoft.com/office/drawing/2014/main" id="{0C600F9F-799A-D2F1-DB81-7C655949317D}"/>
              </a:ext>
            </a:extLst>
          </p:cNvPr>
          <p:cNvSpPr txBox="1"/>
          <p:nvPr/>
        </p:nvSpPr>
        <p:spPr>
          <a:xfrm>
            <a:off x="731812" y="3708559"/>
            <a:ext cx="3602063" cy="2923877"/>
          </a:xfrm>
          <a:prstGeom prst="rect">
            <a:avLst/>
          </a:prstGeom>
          <a:noFill/>
        </p:spPr>
        <p:txBody>
          <a:bodyPr wrap="square">
            <a:spAutoFit/>
          </a:bodyPr>
          <a:lstStyle/>
          <a:p>
            <a:r>
              <a:rPr lang="fr-FR" sz="1200" b="1" dirty="0"/>
              <a:t>Sièges avant </a:t>
            </a:r>
            <a:r>
              <a:rPr lang="fr-FR" sz="1200" dirty="0"/>
              <a:t>: </a:t>
            </a:r>
            <a:r>
              <a:rPr lang="fr-FR" sz="1200" b="1" dirty="0"/>
              <a:t>siège conducteur </a:t>
            </a:r>
            <a:r>
              <a:rPr lang="fr-FR" sz="1200" dirty="0"/>
              <a:t>électrique avec </a:t>
            </a:r>
            <a:r>
              <a:rPr lang="fr-FR" sz="1200" b="1" dirty="0"/>
              <a:t>réglage 10 directions </a:t>
            </a:r>
            <a:r>
              <a:rPr lang="fr-FR" sz="1200" dirty="0"/>
              <a:t>et fonction mémoire pour 2 conducteurs.</a:t>
            </a:r>
          </a:p>
          <a:p>
            <a:r>
              <a:rPr lang="fr-FR" sz="1200" b="1" dirty="0"/>
              <a:t>Siège passager réglable en 8 sens </a:t>
            </a:r>
            <a:r>
              <a:rPr lang="fr-FR" sz="1200" dirty="0"/>
              <a:t>sans fonction de mémorisation.</a:t>
            </a:r>
          </a:p>
          <a:p>
            <a:endParaRPr lang="fr-FR" sz="1200" dirty="0"/>
          </a:p>
          <a:p>
            <a:r>
              <a:rPr lang="fr-FR" sz="1200" dirty="0"/>
              <a:t>Les </a:t>
            </a:r>
            <a:r>
              <a:rPr lang="fr-FR" sz="1200" b="1" dirty="0"/>
              <a:t>sièges chauffants </a:t>
            </a:r>
            <a:r>
              <a:rPr lang="fr-FR" sz="1200" dirty="0"/>
              <a:t>(3 réglages de température), des </a:t>
            </a:r>
            <a:r>
              <a:rPr lang="fr-FR" sz="1200" b="1" dirty="0"/>
              <a:t>matériaux de haute qualité </a:t>
            </a:r>
            <a:r>
              <a:rPr lang="fr-FR" sz="1200" dirty="0"/>
              <a:t>et une </a:t>
            </a:r>
            <a:r>
              <a:rPr lang="fr-FR" sz="1200" b="1" dirty="0"/>
              <a:t>forme de coussin d'appui </a:t>
            </a:r>
            <a:r>
              <a:rPr lang="fr-FR" sz="1200" dirty="0"/>
              <a:t>de siège réduisent la fatigue lors des longs trajets.</a:t>
            </a:r>
          </a:p>
          <a:p>
            <a:endParaRPr lang="fr-FR" sz="1200" dirty="0"/>
          </a:p>
          <a:p>
            <a:r>
              <a:rPr lang="fr-FR" sz="1200" dirty="0"/>
              <a:t>La garniture de siège est composée </a:t>
            </a:r>
            <a:r>
              <a:rPr lang="fr-FR" sz="1200" b="1" dirty="0"/>
              <a:t>de tissu et de cuir synthétiqu</a:t>
            </a:r>
            <a:r>
              <a:rPr lang="fr-FR" sz="1200" dirty="0"/>
              <a:t>e/végétalien de haute qualité</a:t>
            </a:r>
          </a:p>
          <a:p>
            <a:endParaRPr lang="fr-FR" sz="1000" b="1" dirty="0"/>
          </a:p>
          <a:p>
            <a:endParaRPr lang="en-US" dirty="0"/>
          </a:p>
        </p:txBody>
      </p:sp>
      <p:pic>
        <p:nvPicPr>
          <p:cNvPr id="12" name="Picture 11">
            <a:extLst>
              <a:ext uri="{FF2B5EF4-FFF2-40B4-BE49-F238E27FC236}">
                <a16:creationId xmlns:a16="http://schemas.microsoft.com/office/drawing/2014/main" id="{56134665-FA3F-CA17-C4A2-9D9D1EA4DA5A}"/>
              </a:ext>
            </a:extLst>
          </p:cNvPr>
          <p:cNvPicPr>
            <a:picLocks noChangeAspect="1"/>
          </p:cNvPicPr>
          <p:nvPr/>
        </p:nvPicPr>
        <p:blipFill>
          <a:blip r:embed="rId5"/>
          <a:stretch>
            <a:fillRect/>
          </a:stretch>
        </p:blipFill>
        <p:spPr>
          <a:xfrm>
            <a:off x="4622196" y="1004869"/>
            <a:ext cx="3773217" cy="2764223"/>
          </a:xfrm>
          <a:prstGeom prst="rect">
            <a:avLst/>
          </a:prstGeom>
        </p:spPr>
      </p:pic>
      <p:sp>
        <p:nvSpPr>
          <p:cNvPr id="14" name="TextBox 13">
            <a:extLst>
              <a:ext uri="{FF2B5EF4-FFF2-40B4-BE49-F238E27FC236}">
                <a16:creationId xmlns:a16="http://schemas.microsoft.com/office/drawing/2014/main" id="{1565841C-FBEA-530D-8693-C5CAD6E1BF2D}"/>
              </a:ext>
            </a:extLst>
          </p:cNvPr>
          <p:cNvSpPr txBox="1"/>
          <p:nvPr/>
        </p:nvSpPr>
        <p:spPr>
          <a:xfrm>
            <a:off x="4742121" y="3877837"/>
            <a:ext cx="3551274" cy="646331"/>
          </a:xfrm>
          <a:prstGeom prst="rect">
            <a:avLst/>
          </a:prstGeom>
          <a:noFill/>
        </p:spPr>
        <p:txBody>
          <a:bodyPr wrap="square">
            <a:spAutoFit/>
          </a:bodyPr>
          <a:lstStyle/>
          <a:p>
            <a:r>
              <a:rPr lang="fr-FR" sz="1200" b="1" dirty="0"/>
              <a:t>Sièges arrière </a:t>
            </a:r>
            <a:r>
              <a:rPr lang="fr-FR" sz="1200" dirty="0"/>
              <a:t>: </a:t>
            </a:r>
          </a:p>
          <a:p>
            <a:pPr marL="171450" indent="-171450">
              <a:buFont typeface="Wingdings" panose="05000000000000000000" pitchFamily="2" charset="2"/>
              <a:buChar char="§"/>
            </a:pPr>
            <a:r>
              <a:rPr lang="fr-FR" sz="1200" dirty="0"/>
              <a:t>Sièges arrière rabattables et réglables.</a:t>
            </a:r>
          </a:p>
          <a:p>
            <a:pPr marL="171450" indent="-171450">
              <a:buFont typeface="Arial" panose="020B0604020202020204" pitchFamily="34" charset="0"/>
              <a:buChar char="•"/>
            </a:pPr>
            <a:r>
              <a:rPr lang="fr-FR" sz="1200" dirty="0"/>
              <a:t>Les dossiers des sièges se rabattent presque à plat</a:t>
            </a:r>
            <a:r>
              <a:rPr lang="fr-FR" sz="1000" dirty="0"/>
              <a:t>.</a:t>
            </a:r>
            <a:endParaRPr lang="en-US" sz="1000" dirty="0"/>
          </a:p>
        </p:txBody>
      </p:sp>
      <p:pic>
        <p:nvPicPr>
          <p:cNvPr id="16" name="Picture 15">
            <a:extLst>
              <a:ext uri="{FF2B5EF4-FFF2-40B4-BE49-F238E27FC236}">
                <a16:creationId xmlns:a16="http://schemas.microsoft.com/office/drawing/2014/main" id="{30671F89-12FD-2F41-9D9B-A87EF7BB8096}"/>
              </a:ext>
            </a:extLst>
          </p:cNvPr>
          <p:cNvPicPr>
            <a:picLocks noChangeAspect="1"/>
          </p:cNvPicPr>
          <p:nvPr/>
        </p:nvPicPr>
        <p:blipFill>
          <a:blip r:embed="rId6"/>
          <a:stretch>
            <a:fillRect/>
          </a:stretch>
        </p:blipFill>
        <p:spPr>
          <a:xfrm>
            <a:off x="8714400" y="1307508"/>
            <a:ext cx="2953902" cy="2461584"/>
          </a:xfrm>
          <a:prstGeom prst="rect">
            <a:avLst/>
          </a:prstGeom>
        </p:spPr>
      </p:pic>
      <p:sp>
        <p:nvSpPr>
          <p:cNvPr id="20" name="TextBox 19">
            <a:extLst>
              <a:ext uri="{FF2B5EF4-FFF2-40B4-BE49-F238E27FC236}">
                <a16:creationId xmlns:a16="http://schemas.microsoft.com/office/drawing/2014/main" id="{BEC1EA03-0EA4-8FCE-AEF4-9438A4819957}"/>
              </a:ext>
            </a:extLst>
          </p:cNvPr>
          <p:cNvSpPr txBox="1"/>
          <p:nvPr/>
        </p:nvSpPr>
        <p:spPr>
          <a:xfrm>
            <a:off x="8714400" y="3847059"/>
            <a:ext cx="3344249" cy="1754326"/>
          </a:xfrm>
          <a:prstGeom prst="rect">
            <a:avLst/>
          </a:prstGeom>
          <a:noFill/>
        </p:spPr>
        <p:txBody>
          <a:bodyPr wrap="square">
            <a:spAutoFit/>
          </a:bodyPr>
          <a:lstStyle/>
          <a:p>
            <a:r>
              <a:rPr lang="fr-FR" sz="1200" b="1" dirty="0"/>
              <a:t>Volant :</a:t>
            </a:r>
          </a:p>
          <a:p>
            <a:r>
              <a:rPr lang="fr-FR" sz="1200" dirty="0"/>
              <a:t>Grâce à sa conception soignée et à sa prise en main ergonomique, le volant offre un niveau de confort élevé. Son revêtement en cuir souple lui confère une apparence haut de gamme ainsi qu’une sensation agréable au toucher. Lors des journées froides, le chauffage du volant maintient l’ensemble du volant au chaud, pour un confort accru à chaque trajet.</a:t>
            </a:r>
            <a:endParaRPr lang="nl-NL" sz="1200" dirty="0"/>
          </a:p>
        </p:txBody>
      </p:sp>
      <p:pic>
        <p:nvPicPr>
          <p:cNvPr id="24" name="Picture 23">
            <a:extLst>
              <a:ext uri="{FF2B5EF4-FFF2-40B4-BE49-F238E27FC236}">
                <a16:creationId xmlns:a16="http://schemas.microsoft.com/office/drawing/2014/main" id="{D694D6B4-2697-C0C7-6D03-9109EAF1E33E}"/>
              </a:ext>
            </a:extLst>
          </p:cNvPr>
          <p:cNvPicPr>
            <a:picLocks noChangeAspect="1"/>
          </p:cNvPicPr>
          <p:nvPr/>
        </p:nvPicPr>
        <p:blipFill>
          <a:blip r:embed="rId7"/>
          <a:stretch>
            <a:fillRect/>
          </a:stretch>
        </p:blipFill>
        <p:spPr>
          <a:xfrm>
            <a:off x="4269017" y="4646746"/>
            <a:ext cx="1956986" cy="1383912"/>
          </a:xfrm>
          <a:prstGeom prst="rect">
            <a:avLst/>
          </a:prstGeom>
        </p:spPr>
      </p:pic>
      <p:pic>
        <p:nvPicPr>
          <p:cNvPr id="26" name="Picture 25">
            <a:extLst>
              <a:ext uri="{FF2B5EF4-FFF2-40B4-BE49-F238E27FC236}">
                <a16:creationId xmlns:a16="http://schemas.microsoft.com/office/drawing/2014/main" id="{A22232BC-50F3-15BE-AC81-EB39D7AB26C1}"/>
              </a:ext>
            </a:extLst>
          </p:cNvPr>
          <p:cNvPicPr>
            <a:picLocks noChangeAspect="1"/>
          </p:cNvPicPr>
          <p:nvPr/>
        </p:nvPicPr>
        <p:blipFill>
          <a:blip r:embed="rId8"/>
          <a:stretch>
            <a:fillRect/>
          </a:stretch>
        </p:blipFill>
        <p:spPr>
          <a:xfrm>
            <a:off x="6336409" y="4646746"/>
            <a:ext cx="1956986" cy="1383912"/>
          </a:xfrm>
          <a:prstGeom prst="rect">
            <a:avLst/>
          </a:prstGeom>
        </p:spPr>
      </p:pic>
      <p:sp>
        <p:nvSpPr>
          <p:cNvPr id="28" name="TextBox 27">
            <a:extLst>
              <a:ext uri="{FF2B5EF4-FFF2-40B4-BE49-F238E27FC236}">
                <a16:creationId xmlns:a16="http://schemas.microsoft.com/office/drawing/2014/main" id="{7001FEF5-684F-81F3-0EBD-3E47A18FE8C7}"/>
              </a:ext>
            </a:extLst>
          </p:cNvPr>
          <p:cNvSpPr txBox="1"/>
          <p:nvPr/>
        </p:nvSpPr>
        <p:spPr>
          <a:xfrm>
            <a:off x="5351800" y="6153236"/>
            <a:ext cx="2344674" cy="646331"/>
          </a:xfrm>
          <a:prstGeom prst="rect">
            <a:avLst/>
          </a:prstGeom>
          <a:noFill/>
        </p:spPr>
        <p:txBody>
          <a:bodyPr wrap="square">
            <a:spAutoFit/>
          </a:bodyPr>
          <a:lstStyle/>
          <a:p>
            <a:r>
              <a:rPr lang="fr-FR" sz="1200" b="1" dirty="0"/>
              <a:t>Commandes au volant </a:t>
            </a:r>
            <a:r>
              <a:rPr lang="fr-FR" sz="1200" dirty="0"/>
              <a:t>pour un fonctionnement sûr et intuitif de diverses fonctions du véhicule.</a:t>
            </a:r>
            <a:endParaRPr lang="en-US" sz="1200" dirty="0"/>
          </a:p>
        </p:txBody>
      </p:sp>
    </p:spTree>
    <p:extLst>
      <p:ext uri="{BB962C8B-B14F-4D97-AF65-F5344CB8AC3E}">
        <p14:creationId xmlns:p14="http://schemas.microsoft.com/office/powerpoint/2010/main" val="1461947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E73C8-E28D-3D71-1823-6C7D026AD31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B83D0AB-0CEA-68AF-994D-CCA5DD3AA103}"/>
              </a:ext>
            </a:extLst>
          </p:cNvPr>
          <p:cNvPicPr>
            <a:picLocks noChangeAspect="1"/>
          </p:cNvPicPr>
          <p:nvPr/>
        </p:nvPicPr>
        <p:blipFill>
          <a:blip r:embed="rId3"/>
          <a:stretch>
            <a:fillRect/>
          </a:stretch>
        </p:blipFill>
        <p:spPr>
          <a:xfrm>
            <a:off x="9438302" y="6200775"/>
            <a:ext cx="2620347" cy="571500"/>
          </a:xfrm>
          <a:prstGeom prst="rect">
            <a:avLst/>
          </a:prstGeom>
        </p:spPr>
      </p:pic>
      <p:sp>
        <p:nvSpPr>
          <p:cNvPr id="4" name="Title 3">
            <a:extLst>
              <a:ext uri="{FF2B5EF4-FFF2-40B4-BE49-F238E27FC236}">
                <a16:creationId xmlns:a16="http://schemas.microsoft.com/office/drawing/2014/main" id="{A16C46D1-3A07-0808-BCE8-F5D1A0B01C9E}"/>
              </a:ext>
            </a:extLst>
          </p:cNvPr>
          <p:cNvSpPr>
            <a:spLocks noGrp="1"/>
          </p:cNvSpPr>
          <p:nvPr>
            <p:ph type="title"/>
          </p:nvPr>
        </p:nvSpPr>
        <p:spPr>
          <a:xfrm>
            <a:off x="700635" y="85725"/>
            <a:ext cx="10691265" cy="533400"/>
          </a:xfrm>
        </p:spPr>
        <p:txBody>
          <a:bodyPr>
            <a:normAutofit fontScale="90000"/>
          </a:bodyPr>
          <a:lstStyle/>
          <a:p>
            <a:r>
              <a:rPr lang="en-US" dirty="0"/>
              <a:t>Cockpit numérique </a:t>
            </a:r>
            <a:r>
              <a:rPr lang="en-US" dirty="0" err="1"/>
              <a:t>intégré</a:t>
            </a:r>
            <a:endParaRPr lang="en-US" dirty="0"/>
          </a:p>
        </p:txBody>
      </p:sp>
      <p:sp>
        <p:nvSpPr>
          <p:cNvPr id="12" name="TextBox 11">
            <a:extLst>
              <a:ext uri="{FF2B5EF4-FFF2-40B4-BE49-F238E27FC236}">
                <a16:creationId xmlns:a16="http://schemas.microsoft.com/office/drawing/2014/main" id="{D229DB14-5AA3-2332-2CF1-C8602E09AA20}"/>
              </a:ext>
            </a:extLst>
          </p:cNvPr>
          <p:cNvSpPr txBox="1"/>
          <p:nvPr/>
        </p:nvSpPr>
        <p:spPr>
          <a:xfrm>
            <a:off x="510880" y="4757981"/>
            <a:ext cx="3572022" cy="1169551"/>
          </a:xfrm>
          <a:prstGeom prst="rect">
            <a:avLst/>
          </a:prstGeom>
          <a:noFill/>
        </p:spPr>
        <p:txBody>
          <a:bodyPr wrap="square">
            <a:spAutoFit/>
          </a:bodyPr>
          <a:lstStyle/>
          <a:p>
            <a:r>
              <a:rPr lang="fr-FR" sz="1400" b="1" dirty="0"/>
              <a:t>Les fonctions de divertissement</a:t>
            </a:r>
            <a:r>
              <a:rPr lang="fr-FR" sz="1400" dirty="0"/>
              <a:t>, de </a:t>
            </a:r>
            <a:r>
              <a:rPr lang="fr-FR" sz="1400" b="1" dirty="0"/>
              <a:t>navigation</a:t>
            </a:r>
            <a:r>
              <a:rPr lang="fr-FR" sz="1400" dirty="0"/>
              <a:t> et les fonctions </a:t>
            </a:r>
            <a:r>
              <a:rPr lang="fr-FR" sz="1400" b="1" dirty="0"/>
              <a:t>du véhicule</a:t>
            </a:r>
            <a:r>
              <a:rPr lang="fr-FR" sz="1400" dirty="0"/>
              <a:t> sont regroupées dans un système cohérent, ce qui rend toutes les informations et commandes importantes, facilement accessibles.</a:t>
            </a:r>
            <a:endParaRPr lang="en-US" sz="1400" dirty="0"/>
          </a:p>
        </p:txBody>
      </p:sp>
      <p:pic>
        <p:nvPicPr>
          <p:cNvPr id="14" name="Picture 13">
            <a:extLst>
              <a:ext uri="{FF2B5EF4-FFF2-40B4-BE49-F238E27FC236}">
                <a16:creationId xmlns:a16="http://schemas.microsoft.com/office/drawing/2014/main" id="{7F560FB3-3BEE-7DBD-9D9D-20441EB9C966}"/>
              </a:ext>
            </a:extLst>
          </p:cNvPr>
          <p:cNvPicPr>
            <a:picLocks noChangeAspect="1"/>
          </p:cNvPicPr>
          <p:nvPr/>
        </p:nvPicPr>
        <p:blipFill>
          <a:blip r:embed="rId4"/>
          <a:stretch>
            <a:fillRect/>
          </a:stretch>
        </p:blipFill>
        <p:spPr>
          <a:xfrm>
            <a:off x="8883312" y="818023"/>
            <a:ext cx="2758905" cy="1946949"/>
          </a:xfrm>
          <a:prstGeom prst="rect">
            <a:avLst/>
          </a:prstGeom>
        </p:spPr>
      </p:pic>
      <p:sp>
        <p:nvSpPr>
          <p:cNvPr id="16" name="TextBox 15">
            <a:extLst>
              <a:ext uri="{FF2B5EF4-FFF2-40B4-BE49-F238E27FC236}">
                <a16:creationId xmlns:a16="http://schemas.microsoft.com/office/drawing/2014/main" id="{CB2C29AB-BF71-5BA1-8DED-A61E700DEE59}"/>
              </a:ext>
            </a:extLst>
          </p:cNvPr>
          <p:cNvSpPr txBox="1"/>
          <p:nvPr/>
        </p:nvSpPr>
        <p:spPr>
          <a:xfrm>
            <a:off x="8642540" y="2724150"/>
            <a:ext cx="3416109" cy="1384995"/>
          </a:xfrm>
          <a:prstGeom prst="rect">
            <a:avLst/>
          </a:prstGeom>
          <a:noFill/>
        </p:spPr>
        <p:txBody>
          <a:bodyPr wrap="square">
            <a:spAutoFit/>
          </a:bodyPr>
          <a:lstStyle/>
          <a:p>
            <a:r>
              <a:rPr lang="fr-FR" sz="1400" b="1" dirty="0"/>
              <a:t>Affichage tête haute (HUD) </a:t>
            </a:r>
            <a:r>
              <a:rPr lang="fr-FR" sz="1400" dirty="0"/>
              <a:t>: guidage de navigation, vitesse et autres données pertinentes sur le pare-brise, à une distance virtuelle d'environ quatre à six mètres.</a:t>
            </a:r>
          </a:p>
          <a:p>
            <a:r>
              <a:rPr lang="fr-FR" sz="1400" dirty="0"/>
              <a:t>Trois modes d'affichage : Standard, minimum et full</a:t>
            </a:r>
          </a:p>
        </p:txBody>
      </p:sp>
      <p:pic>
        <p:nvPicPr>
          <p:cNvPr id="18" name="Picture 17">
            <a:extLst>
              <a:ext uri="{FF2B5EF4-FFF2-40B4-BE49-F238E27FC236}">
                <a16:creationId xmlns:a16="http://schemas.microsoft.com/office/drawing/2014/main" id="{80594DD1-C684-2D24-8D59-0A107768E0F7}"/>
              </a:ext>
            </a:extLst>
          </p:cNvPr>
          <p:cNvPicPr>
            <a:picLocks noChangeAspect="1"/>
          </p:cNvPicPr>
          <p:nvPr/>
        </p:nvPicPr>
        <p:blipFill>
          <a:blip r:embed="rId5"/>
          <a:stretch>
            <a:fillRect/>
          </a:stretch>
        </p:blipFill>
        <p:spPr>
          <a:xfrm>
            <a:off x="8979400" y="4133850"/>
            <a:ext cx="2775034" cy="1946949"/>
          </a:xfrm>
          <a:prstGeom prst="rect">
            <a:avLst/>
          </a:prstGeom>
        </p:spPr>
      </p:pic>
      <p:sp>
        <p:nvSpPr>
          <p:cNvPr id="20" name="TextBox 19">
            <a:extLst>
              <a:ext uri="{FF2B5EF4-FFF2-40B4-BE49-F238E27FC236}">
                <a16:creationId xmlns:a16="http://schemas.microsoft.com/office/drawing/2014/main" id="{EABD5465-1C4D-D375-E8B7-630150E0AFC5}"/>
              </a:ext>
            </a:extLst>
          </p:cNvPr>
          <p:cNvSpPr txBox="1"/>
          <p:nvPr/>
        </p:nvSpPr>
        <p:spPr>
          <a:xfrm>
            <a:off x="7666895" y="5402123"/>
            <a:ext cx="1445687" cy="738664"/>
          </a:xfrm>
          <a:prstGeom prst="rect">
            <a:avLst/>
          </a:prstGeom>
          <a:noFill/>
        </p:spPr>
        <p:txBody>
          <a:bodyPr wrap="square">
            <a:spAutoFit/>
          </a:bodyPr>
          <a:lstStyle/>
          <a:p>
            <a:r>
              <a:rPr lang="fr-FR" sz="1400" b="1" dirty="0"/>
              <a:t>Écran central 12,9 pouces : </a:t>
            </a:r>
            <a:r>
              <a:rPr lang="fr-FR" sz="1400" dirty="0"/>
              <a:t>personnalisable</a:t>
            </a:r>
            <a:endParaRPr lang="en-US" sz="1400" dirty="0"/>
          </a:p>
        </p:txBody>
      </p:sp>
      <p:pic>
        <p:nvPicPr>
          <p:cNvPr id="7" name="Content Placeholder 6">
            <a:extLst>
              <a:ext uri="{FF2B5EF4-FFF2-40B4-BE49-F238E27FC236}">
                <a16:creationId xmlns:a16="http://schemas.microsoft.com/office/drawing/2014/main" id="{F6F6F67E-9D64-44C9-6841-8039A9BB0203}"/>
              </a:ext>
            </a:extLst>
          </p:cNvPr>
          <p:cNvPicPr>
            <a:picLocks noGrp="1" noChangeAspect="1"/>
          </p:cNvPicPr>
          <p:nvPr>
            <p:ph idx="1"/>
          </p:nvPr>
        </p:nvPicPr>
        <p:blipFill>
          <a:blip r:embed="rId6"/>
          <a:stretch>
            <a:fillRect/>
          </a:stretch>
        </p:blipFill>
        <p:spPr>
          <a:xfrm>
            <a:off x="549783" y="944785"/>
            <a:ext cx="7880985" cy="3636359"/>
          </a:xfrm>
          <a:prstGeom prst="rect">
            <a:avLst/>
          </a:prstGeom>
        </p:spPr>
      </p:pic>
      <p:pic>
        <p:nvPicPr>
          <p:cNvPr id="9" name="Picture 8">
            <a:extLst>
              <a:ext uri="{FF2B5EF4-FFF2-40B4-BE49-F238E27FC236}">
                <a16:creationId xmlns:a16="http://schemas.microsoft.com/office/drawing/2014/main" id="{FCAD757D-4C6B-F6A9-6EAA-3A42CF57DB8D}"/>
              </a:ext>
            </a:extLst>
          </p:cNvPr>
          <p:cNvPicPr>
            <a:picLocks noChangeAspect="1"/>
          </p:cNvPicPr>
          <p:nvPr/>
        </p:nvPicPr>
        <p:blipFill>
          <a:blip r:embed="rId7"/>
          <a:stretch>
            <a:fillRect/>
          </a:stretch>
        </p:blipFill>
        <p:spPr>
          <a:xfrm>
            <a:off x="4896460" y="4629805"/>
            <a:ext cx="2221803" cy="1462452"/>
          </a:xfrm>
          <a:prstGeom prst="rect">
            <a:avLst/>
          </a:prstGeom>
        </p:spPr>
      </p:pic>
    </p:spTree>
    <p:extLst>
      <p:ext uri="{BB962C8B-B14F-4D97-AF65-F5344CB8AC3E}">
        <p14:creationId xmlns:p14="http://schemas.microsoft.com/office/powerpoint/2010/main" val="2504957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7139C-AC9A-8F4E-EB01-6A709433D35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5F62853-307A-AD3A-6D6C-0F562487973E}"/>
              </a:ext>
            </a:extLst>
          </p:cNvPr>
          <p:cNvPicPr>
            <a:picLocks noChangeAspect="1"/>
          </p:cNvPicPr>
          <p:nvPr/>
        </p:nvPicPr>
        <p:blipFill>
          <a:blip r:embed="rId3"/>
          <a:stretch>
            <a:fillRect/>
          </a:stretch>
        </p:blipFill>
        <p:spPr>
          <a:xfrm>
            <a:off x="9438302" y="6200775"/>
            <a:ext cx="2620347" cy="571500"/>
          </a:xfrm>
          <a:prstGeom prst="rect">
            <a:avLst/>
          </a:prstGeom>
        </p:spPr>
      </p:pic>
      <p:sp>
        <p:nvSpPr>
          <p:cNvPr id="4" name="Title 3">
            <a:extLst>
              <a:ext uri="{FF2B5EF4-FFF2-40B4-BE49-F238E27FC236}">
                <a16:creationId xmlns:a16="http://schemas.microsoft.com/office/drawing/2014/main" id="{E0BF886F-6D78-A344-9C0C-7EA4FF968420}"/>
              </a:ext>
            </a:extLst>
          </p:cNvPr>
          <p:cNvSpPr>
            <a:spLocks noGrp="1"/>
          </p:cNvSpPr>
          <p:nvPr>
            <p:ph type="title"/>
          </p:nvPr>
        </p:nvSpPr>
        <p:spPr>
          <a:xfrm>
            <a:off x="700635" y="85725"/>
            <a:ext cx="10691265" cy="533400"/>
          </a:xfrm>
        </p:spPr>
        <p:txBody>
          <a:bodyPr>
            <a:normAutofit fontScale="90000"/>
          </a:bodyPr>
          <a:lstStyle/>
          <a:p>
            <a:r>
              <a:rPr lang="en-US" dirty="0" err="1"/>
              <a:t>Confort</a:t>
            </a:r>
            <a:r>
              <a:rPr lang="en-US" dirty="0"/>
              <a:t> ET RANGEMENT</a:t>
            </a:r>
          </a:p>
        </p:txBody>
      </p:sp>
      <p:pic>
        <p:nvPicPr>
          <p:cNvPr id="6" name="Content Placeholder 5">
            <a:extLst>
              <a:ext uri="{FF2B5EF4-FFF2-40B4-BE49-F238E27FC236}">
                <a16:creationId xmlns:a16="http://schemas.microsoft.com/office/drawing/2014/main" id="{6ADE7E37-070E-DDEB-751A-914470B069E2}"/>
              </a:ext>
            </a:extLst>
          </p:cNvPr>
          <p:cNvPicPr>
            <a:picLocks noGrp="1" noChangeAspect="1"/>
          </p:cNvPicPr>
          <p:nvPr>
            <p:ph idx="1"/>
          </p:nvPr>
        </p:nvPicPr>
        <p:blipFill>
          <a:blip r:embed="rId4"/>
          <a:stretch>
            <a:fillRect/>
          </a:stretch>
        </p:blipFill>
        <p:spPr>
          <a:xfrm flipH="1">
            <a:off x="833985" y="1032368"/>
            <a:ext cx="1871115" cy="1322992"/>
          </a:xfrm>
          <a:prstGeom prst="rect">
            <a:avLst/>
          </a:prstGeom>
        </p:spPr>
      </p:pic>
      <p:pic>
        <p:nvPicPr>
          <p:cNvPr id="8" name="Picture 7">
            <a:extLst>
              <a:ext uri="{FF2B5EF4-FFF2-40B4-BE49-F238E27FC236}">
                <a16:creationId xmlns:a16="http://schemas.microsoft.com/office/drawing/2014/main" id="{0937B240-A5CE-D362-333A-7F9DA613AE1C}"/>
              </a:ext>
            </a:extLst>
          </p:cNvPr>
          <p:cNvPicPr>
            <a:picLocks noChangeAspect="1"/>
          </p:cNvPicPr>
          <p:nvPr/>
        </p:nvPicPr>
        <p:blipFill>
          <a:blip r:embed="rId5"/>
          <a:stretch>
            <a:fillRect/>
          </a:stretch>
        </p:blipFill>
        <p:spPr>
          <a:xfrm>
            <a:off x="833985" y="2619375"/>
            <a:ext cx="1877754" cy="1322992"/>
          </a:xfrm>
          <a:prstGeom prst="rect">
            <a:avLst/>
          </a:prstGeom>
        </p:spPr>
      </p:pic>
      <p:pic>
        <p:nvPicPr>
          <p:cNvPr id="10" name="Picture 9">
            <a:extLst>
              <a:ext uri="{FF2B5EF4-FFF2-40B4-BE49-F238E27FC236}">
                <a16:creationId xmlns:a16="http://schemas.microsoft.com/office/drawing/2014/main" id="{6895964D-62A6-5943-AE20-EBF20CF5E917}"/>
              </a:ext>
            </a:extLst>
          </p:cNvPr>
          <p:cNvPicPr>
            <a:picLocks noChangeAspect="1"/>
          </p:cNvPicPr>
          <p:nvPr/>
        </p:nvPicPr>
        <p:blipFill>
          <a:blip r:embed="rId6"/>
          <a:stretch>
            <a:fillRect/>
          </a:stretch>
        </p:blipFill>
        <p:spPr>
          <a:xfrm>
            <a:off x="7550277" y="862541"/>
            <a:ext cx="4338263" cy="2849923"/>
          </a:xfrm>
          <a:prstGeom prst="rect">
            <a:avLst/>
          </a:prstGeom>
        </p:spPr>
      </p:pic>
      <p:pic>
        <p:nvPicPr>
          <p:cNvPr id="12" name="Picture 11">
            <a:extLst>
              <a:ext uri="{FF2B5EF4-FFF2-40B4-BE49-F238E27FC236}">
                <a16:creationId xmlns:a16="http://schemas.microsoft.com/office/drawing/2014/main" id="{4C9BC90C-6FFE-9F5A-A35F-04498E6A9990}"/>
              </a:ext>
            </a:extLst>
          </p:cNvPr>
          <p:cNvPicPr>
            <a:picLocks noChangeAspect="1"/>
          </p:cNvPicPr>
          <p:nvPr/>
        </p:nvPicPr>
        <p:blipFill>
          <a:blip r:embed="rId7"/>
          <a:stretch>
            <a:fillRect/>
          </a:stretch>
        </p:blipFill>
        <p:spPr>
          <a:xfrm>
            <a:off x="3096686" y="1032367"/>
            <a:ext cx="1926363" cy="1359785"/>
          </a:xfrm>
          <a:prstGeom prst="rect">
            <a:avLst/>
          </a:prstGeom>
        </p:spPr>
      </p:pic>
      <p:pic>
        <p:nvPicPr>
          <p:cNvPr id="14" name="Picture 13">
            <a:extLst>
              <a:ext uri="{FF2B5EF4-FFF2-40B4-BE49-F238E27FC236}">
                <a16:creationId xmlns:a16="http://schemas.microsoft.com/office/drawing/2014/main" id="{07DB0728-4ACA-9CC4-4882-61329BF42F31}"/>
              </a:ext>
            </a:extLst>
          </p:cNvPr>
          <p:cNvPicPr>
            <a:picLocks noChangeAspect="1"/>
          </p:cNvPicPr>
          <p:nvPr/>
        </p:nvPicPr>
        <p:blipFill>
          <a:blip r:embed="rId8"/>
          <a:stretch>
            <a:fillRect/>
          </a:stretch>
        </p:blipFill>
        <p:spPr>
          <a:xfrm>
            <a:off x="5261051" y="1050697"/>
            <a:ext cx="1926363" cy="1362056"/>
          </a:xfrm>
          <a:prstGeom prst="rect">
            <a:avLst/>
          </a:prstGeom>
        </p:spPr>
      </p:pic>
      <p:pic>
        <p:nvPicPr>
          <p:cNvPr id="16" name="Picture 15">
            <a:extLst>
              <a:ext uri="{FF2B5EF4-FFF2-40B4-BE49-F238E27FC236}">
                <a16:creationId xmlns:a16="http://schemas.microsoft.com/office/drawing/2014/main" id="{7985142F-272D-1D7B-4CA1-8F986D833CD3}"/>
              </a:ext>
            </a:extLst>
          </p:cNvPr>
          <p:cNvPicPr>
            <a:picLocks noChangeAspect="1"/>
          </p:cNvPicPr>
          <p:nvPr/>
        </p:nvPicPr>
        <p:blipFill>
          <a:blip r:embed="rId9"/>
          <a:stretch>
            <a:fillRect/>
          </a:stretch>
        </p:blipFill>
        <p:spPr>
          <a:xfrm>
            <a:off x="833984" y="4206382"/>
            <a:ext cx="1871115" cy="1322992"/>
          </a:xfrm>
          <a:prstGeom prst="rect">
            <a:avLst/>
          </a:prstGeom>
        </p:spPr>
      </p:pic>
      <p:pic>
        <p:nvPicPr>
          <p:cNvPr id="18" name="Picture 17">
            <a:extLst>
              <a:ext uri="{FF2B5EF4-FFF2-40B4-BE49-F238E27FC236}">
                <a16:creationId xmlns:a16="http://schemas.microsoft.com/office/drawing/2014/main" id="{A2280EB8-0B2D-AB63-28B1-25005DEB9F17}"/>
              </a:ext>
            </a:extLst>
          </p:cNvPr>
          <p:cNvPicPr>
            <a:picLocks noChangeAspect="1"/>
          </p:cNvPicPr>
          <p:nvPr/>
        </p:nvPicPr>
        <p:blipFill>
          <a:blip r:embed="rId10"/>
          <a:stretch>
            <a:fillRect/>
          </a:stretch>
        </p:blipFill>
        <p:spPr>
          <a:xfrm>
            <a:off x="3096686" y="4206382"/>
            <a:ext cx="1926363" cy="1322992"/>
          </a:xfrm>
          <a:prstGeom prst="rect">
            <a:avLst/>
          </a:prstGeom>
        </p:spPr>
      </p:pic>
      <p:pic>
        <p:nvPicPr>
          <p:cNvPr id="20" name="Picture 19">
            <a:extLst>
              <a:ext uri="{FF2B5EF4-FFF2-40B4-BE49-F238E27FC236}">
                <a16:creationId xmlns:a16="http://schemas.microsoft.com/office/drawing/2014/main" id="{2984461A-F385-8E3B-9B63-E8EE89F47974}"/>
              </a:ext>
            </a:extLst>
          </p:cNvPr>
          <p:cNvPicPr>
            <a:picLocks noChangeAspect="1"/>
          </p:cNvPicPr>
          <p:nvPr/>
        </p:nvPicPr>
        <p:blipFill>
          <a:blip r:embed="rId11"/>
          <a:stretch>
            <a:fillRect/>
          </a:stretch>
        </p:blipFill>
        <p:spPr>
          <a:xfrm flipH="1">
            <a:off x="5316299" y="4206382"/>
            <a:ext cx="1871115" cy="1322992"/>
          </a:xfrm>
          <a:prstGeom prst="rect">
            <a:avLst/>
          </a:prstGeom>
        </p:spPr>
      </p:pic>
      <p:pic>
        <p:nvPicPr>
          <p:cNvPr id="22" name="Picture 21">
            <a:extLst>
              <a:ext uri="{FF2B5EF4-FFF2-40B4-BE49-F238E27FC236}">
                <a16:creationId xmlns:a16="http://schemas.microsoft.com/office/drawing/2014/main" id="{D76A8CA4-2BBD-101D-25BB-204E36591E9F}"/>
              </a:ext>
            </a:extLst>
          </p:cNvPr>
          <p:cNvPicPr>
            <a:picLocks noChangeAspect="1"/>
          </p:cNvPicPr>
          <p:nvPr/>
        </p:nvPicPr>
        <p:blipFill>
          <a:blip r:embed="rId12"/>
          <a:stretch>
            <a:fillRect/>
          </a:stretch>
        </p:blipFill>
        <p:spPr>
          <a:xfrm>
            <a:off x="5282262" y="2619376"/>
            <a:ext cx="1877754" cy="1322992"/>
          </a:xfrm>
          <a:prstGeom prst="rect">
            <a:avLst/>
          </a:prstGeom>
        </p:spPr>
      </p:pic>
      <p:pic>
        <p:nvPicPr>
          <p:cNvPr id="24" name="Picture 23">
            <a:extLst>
              <a:ext uri="{FF2B5EF4-FFF2-40B4-BE49-F238E27FC236}">
                <a16:creationId xmlns:a16="http://schemas.microsoft.com/office/drawing/2014/main" id="{E5E771F5-D048-616E-3169-CB26E9C657BB}"/>
              </a:ext>
            </a:extLst>
          </p:cNvPr>
          <p:cNvPicPr>
            <a:picLocks noChangeAspect="1"/>
          </p:cNvPicPr>
          <p:nvPr/>
        </p:nvPicPr>
        <p:blipFill>
          <a:blip r:embed="rId13"/>
          <a:stretch>
            <a:fillRect/>
          </a:stretch>
        </p:blipFill>
        <p:spPr>
          <a:xfrm>
            <a:off x="3096686" y="2619375"/>
            <a:ext cx="1926363" cy="1322992"/>
          </a:xfrm>
          <a:prstGeom prst="rect">
            <a:avLst/>
          </a:prstGeom>
        </p:spPr>
      </p:pic>
      <p:pic>
        <p:nvPicPr>
          <p:cNvPr id="26" name="Picture 25">
            <a:extLst>
              <a:ext uri="{FF2B5EF4-FFF2-40B4-BE49-F238E27FC236}">
                <a16:creationId xmlns:a16="http://schemas.microsoft.com/office/drawing/2014/main" id="{8E715D8C-5BFA-9C83-84A6-662FF206C82A}"/>
              </a:ext>
            </a:extLst>
          </p:cNvPr>
          <p:cNvPicPr>
            <a:picLocks noChangeAspect="1"/>
          </p:cNvPicPr>
          <p:nvPr/>
        </p:nvPicPr>
        <p:blipFill>
          <a:blip r:embed="rId14"/>
          <a:stretch>
            <a:fillRect/>
          </a:stretch>
        </p:blipFill>
        <p:spPr>
          <a:xfrm>
            <a:off x="7531190" y="3955880"/>
            <a:ext cx="2114427" cy="1573494"/>
          </a:xfrm>
          <a:prstGeom prst="rect">
            <a:avLst/>
          </a:prstGeom>
        </p:spPr>
      </p:pic>
      <p:pic>
        <p:nvPicPr>
          <p:cNvPr id="28" name="Picture 27">
            <a:extLst>
              <a:ext uri="{FF2B5EF4-FFF2-40B4-BE49-F238E27FC236}">
                <a16:creationId xmlns:a16="http://schemas.microsoft.com/office/drawing/2014/main" id="{BA27A9B3-DA98-9CFD-A23B-15166E6EE1CD}"/>
              </a:ext>
            </a:extLst>
          </p:cNvPr>
          <p:cNvPicPr>
            <a:picLocks noChangeAspect="1"/>
          </p:cNvPicPr>
          <p:nvPr/>
        </p:nvPicPr>
        <p:blipFill>
          <a:blip r:embed="rId15"/>
          <a:stretch>
            <a:fillRect/>
          </a:stretch>
        </p:blipFill>
        <p:spPr>
          <a:xfrm>
            <a:off x="9801165" y="3942366"/>
            <a:ext cx="2095340" cy="1573493"/>
          </a:xfrm>
          <a:prstGeom prst="rect">
            <a:avLst/>
          </a:prstGeom>
        </p:spPr>
      </p:pic>
      <p:sp>
        <p:nvSpPr>
          <p:cNvPr id="29" name="TextBox 28">
            <a:extLst>
              <a:ext uri="{FF2B5EF4-FFF2-40B4-BE49-F238E27FC236}">
                <a16:creationId xmlns:a16="http://schemas.microsoft.com/office/drawing/2014/main" id="{7DCA8998-5C84-79D8-B6BF-3954A06A34D3}"/>
              </a:ext>
            </a:extLst>
          </p:cNvPr>
          <p:cNvSpPr txBox="1"/>
          <p:nvPr/>
        </p:nvSpPr>
        <p:spPr>
          <a:xfrm>
            <a:off x="10451592" y="5529374"/>
            <a:ext cx="1350548" cy="461665"/>
          </a:xfrm>
          <a:prstGeom prst="rect">
            <a:avLst/>
          </a:prstGeom>
          <a:noFill/>
        </p:spPr>
        <p:txBody>
          <a:bodyPr wrap="square" rtlCol="0">
            <a:spAutoFit/>
          </a:bodyPr>
          <a:lstStyle/>
          <a:p>
            <a:r>
              <a:rPr lang="en-US" sz="1200" dirty="0"/>
              <a:t>446 l =&gt; 672 l</a:t>
            </a:r>
          </a:p>
          <a:p>
            <a:r>
              <a:rPr lang="en-US" sz="1200" dirty="0"/>
              <a:t> </a:t>
            </a:r>
            <a:r>
              <a:rPr lang="en-US" sz="1200" dirty="0" err="1"/>
              <a:t>jusqu’a</a:t>
            </a:r>
            <a:r>
              <a:rPr lang="en-US" sz="1200" dirty="0"/>
              <a:t>  1647 l </a:t>
            </a:r>
          </a:p>
        </p:txBody>
      </p:sp>
      <p:sp>
        <p:nvSpPr>
          <p:cNvPr id="30" name="TextBox 29">
            <a:extLst>
              <a:ext uri="{FF2B5EF4-FFF2-40B4-BE49-F238E27FC236}">
                <a16:creationId xmlns:a16="http://schemas.microsoft.com/office/drawing/2014/main" id="{D0411633-3DEC-A443-BBA8-133CBB4490CD}"/>
              </a:ext>
            </a:extLst>
          </p:cNvPr>
          <p:cNvSpPr txBox="1"/>
          <p:nvPr/>
        </p:nvSpPr>
        <p:spPr>
          <a:xfrm>
            <a:off x="7278229" y="5572010"/>
            <a:ext cx="2620347" cy="523220"/>
          </a:xfrm>
          <a:prstGeom prst="rect">
            <a:avLst/>
          </a:prstGeom>
          <a:noFill/>
        </p:spPr>
        <p:txBody>
          <a:bodyPr wrap="square" rtlCol="0">
            <a:spAutoFit/>
          </a:bodyPr>
          <a:lstStyle/>
          <a:p>
            <a:r>
              <a:rPr lang="fr-FR" sz="1400" dirty="0"/>
              <a:t>Ouverture du hayon à commande gestuelle par le pied</a:t>
            </a:r>
            <a:endParaRPr lang="en-US" sz="1400" dirty="0"/>
          </a:p>
        </p:txBody>
      </p:sp>
    </p:spTree>
    <p:extLst>
      <p:ext uri="{BB962C8B-B14F-4D97-AF65-F5344CB8AC3E}">
        <p14:creationId xmlns:p14="http://schemas.microsoft.com/office/powerpoint/2010/main" val="35846723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F3A3B-36AF-12A3-1798-BF9834CA2A9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3E47798-6415-7BF3-9F2A-8E08E287EBCA}"/>
              </a:ext>
            </a:extLst>
          </p:cNvPr>
          <p:cNvPicPr>
            <a:picLocks noChangeAspect="1"/>
          </p:cNvPicPr>
          <p:nvPr/>
        </p:nvPicPr>
        <p:blipFill>
          <a:blip r:embed="rId2"/>
          <a:stretch>
            <a:fillRect/>
          </a:stretch>
        </p:blipFill>
        <p:spPr>
          <a:xfrm>
            <a:off x="9438302" y="6200775"/>
            <a:ext cx="2620347" cy="571500"/>
          </a:xfrm>
          <a:prstGeom prst="rect">
            <a:avLst/>
          </a:prstGeom>
        </p:spPr>
      </p:pic>
      <p:pic>
        <p:nvPicPr>
          <p:cNvPr id="6" name="Content Placeholder 5">
            <a:extLst>
              <a:ext uri="{FF2B5EF4-FFF2-40B4-BE49-F238E27FC236}">
                <a16:creationId xmlns:a16="http://schemas.microsoft.com/office/drawing/2014/main" id="{5ACF0383-2824-68B1-C5AD-49B9BE2D62E4}"/>
              </a:ext>
            </a:extLst>
          </p:cNvPr>
          <p:cNvPicPr>
            <a:picLocks noGrp="1" noChangeAspect="1"/>
          </p:cNvPicPr>
          <p:nvPr>
            <p:ph idx="1"/>
          </p:nvPr>
        </p:nvPicPr>
        <p:blipFill>
          <a:blip r:embed="rId3"/>
          <a:stretch>
            <a:fillRect/>
          </a:stretch>
        </p:blipFill>
        <p:spPr>
          <a:xfrm>
            <a:off x="814489" y="825753"/>
            <a:ext cx="7191375" cy="5206494"/>
          </a:xfrm>
          <a:prstGeom prst="rect">
            <a:avLst/>
          </a:prstGeom>
        </p:spPr>
      </p:pic>
      <p:sp>
        <p:nvSpPr>
          <p:cNvPr id="12" name="TextBox 11">
            <a:extLst>
              <a:ext uri="{FF2B5EF4-FFF2-40B4-BE49-F238E27FC236}">
                <a16:creationId xmlns:a16="http://schemas.microsoft.com/office/drawing/2014/main" id="{86C97EC7-AFAE-C3AF-4590-3ADA9DFE9DAB}"/>
              </a:ext>
            </a:extLst>
          </p:cNvPr>
          <p:cNvSpPr txBox="1"/>
          <p:nvPr/>
        </p:nvSpPr>
        <p:spPr>
          <a:xfrm>
            <a:off x="8199049" y="999217"/>
            <a:ext cx="3691128" cy="4647426"/>
          </a:xfrm>
          <a:prstGeom prst="rect">
            <a:avLst/>
          </a:prstGeom>
          <a:noFill/>
        </p:spPr>
        <p:txBody>
          <a:bodyPr wrap="square">
            <a:spAutoFit/>
          </a:bodyPr>
          <a:lstStyle/>
          <a:p>
            <a:r>
              <a:rPr lang="fr-FR" sz="2000" b="1" dirty="0"/>
              <a:t>Plus efficace, plus puissant et une autonomie accrue </a:t>
            </a:r>
            <a:r>
              <a:rPr lang="nl-NL" sz="2000" b="1" dirty="0"/>
              <a:t>:</a:t>
            </a:r>
          </a:p>
          <a:p>
            <a:endParaRPr lang="nl-NL" sz="1600" b="1" dirty="0"/>
          </a:p>
          <a:p>
            <a:r>
              <a:rPr lang="fr-FR" sz="1600" dirty="0"/>
              <a:t>Le nouveau système hybride rechargeable de l’</a:t>
            </a:r>
            <a:r>
              <a:rPr lang="fr-FR" sz="1600" dirty="0" err="1"/>
              <a:t>Across</a:t>
            </a:r>
            <a:r>
              <a:rPr lang="fr-FR" sz="1600" dirty="0"/>
              <a:t> a été </a:t>
            </a:r>
            <a:r>
              <a:rPr lang="fr-FR" sz="1600" b="1" dirty="0"/>
              <a:t>développé autour d’une architecture plus compacte et plus efficiente</a:t>
            </a:r>
            <a:r>
              <a:rPr lang="fr-FR" sz="1600" dirty="0"/>
              <a:t>. Grâce à des technologies de pointe, notamment des </a:t>
            </a:r>
            <a:r>
              <a:rPr lang="fr-FR" sz="1600" b="1" dirty="0"/>
              <a:t>semi-conducteurs de puissance en carbure de silicium</a:t>
            </a:r>
            <a:r>
              <a:rPr lang="fr-FR" sz="1600" dirty="0"/>
              <a:t>, </a:t>
            </a:r>
            <a:r>
              <a:rPr lang="fr-FR" sz="1600" b="1" dirty="0"/>
              <a:t>une batterie de grande capacité</a:t>
            </a:r>
            <a:r>
              <a:rPr lang="fr-FR" sz="1600" dirty="0"/>
              <a:t> et </a:t>
            </a:r>
            <a:r>
              <a:rPr lang="fr-FR" sz="1600" b="1" dirty="0"/>
              <a:t>un chargeur haute performance</a:t>
            </a:r>
            <a:r>
              <a:rPr lang="fr-FR" sz="1600" dirty="0"/>
              <a:t>, le système délivre davantage de </a:t>
            </a:r>
            <a:r>
              <a:rPr lang="fr-FR" sz="1600" b="1" dirty="0"/>
              <a:t>puissance et une autonomie accrue.</a:t>
            </a:r>
            <a:r>
              <a:rPr lang="fr-FR" sz="1600" dirty="0"/>
              <a:t> Parallèlement, la consommation d’énergie et les émissions sont encore réduites, offrant un équilibre optimal entre performances, efficacité et durabilité.</a:t>
            </a:r>
            <a:endParaRPr lang="en-US" sz="1600" dirty="0"/>
          </a:p>
        </p:txBody>
      </p:sp>
      <p:sp>
        <p:nvSpPr>
          <p:cNvPr id="2" name="TextBox 1">
            <a:extLst>
              <a:ext uri="{FF2B5EF4-FFF2-40B4-BE49-F238E27FC236}">
                <a16:creationId xmlns:a16="http://schemas.microsoft.com/office/drawing/2014/main" id="{4667CFCC-2DE1-4C68-5495-C384288CFB2A}"/>
              </a:ext>
            </a:extLst>
          </p:cNvPr>
          <p:cNvSpPr txBox="1"/>
          <p:nvPr/>
        </p:nvSpPr>
        <p:spPr>
          <a:xfrm>
            <a:off x="946298" y="0"/>
            <a:ext cx="9537404" cy="646331"/>
          </a:xfrm>
          <a:prstGeom prst="rect">
            <a:avLst/>
          </a:prstGeom>
          <a:noFill/>
        </p:spPr>
        <p:txBody>
          <a:bodyPr wrap="square" rtlCol="0">
            <a:spAutoFit/>
          </a:bodyPr>
          <a:lstStyle/>
          <a:p>
            <a:r>
              <a:rPr lang="en-US" sz="3600" cap="all" spc="30" dirty="0">
                <a:latin typeface="+mj-lt"/>
                <a:ea typeface="+mj-ea"/>
                <a:cs typeface="+mj-cs"/>
              </a:rPr>
              <a:t>HYBRIDE RECHARGEABLE : plug-in </a:t>
            </a:r>
            <a:r>
              <a:rPr lang="en-US" sz="3600" cap="all" spc="30" dirty="0" err="1">
                <a:latin typeface="+mj-lt"/>
                <a:ea typeface="+mj-ea"/>
                <a:cs typeface="+mj-cs"/>
              </a:rPr>
              <a:t>hybride</a:t>
            </a:r>
            <a:r>
              <a:rPr lang="en-US" sz="3600" cap="all" spc="30" dirty="0">
                <a:latin typeface="+mj-lt"/>
                <a:ea typeface="+mj-ea"/>
                <a:cs typeface="+mj-cs"/>
              </a:rPr>
              <a:t> </a:t>
            </a:r>
          </a:p>
        </p:txBody>
      </p:sp>
    </p:spTree>
    <p:extLst>
      <p:ext uri="{BB962C8B-B14F-4D97-AF65-F5344CB8AC3E}">
        <p14:creationId xmlns:p14="http://schemas.microsoft.com/office/powerpoint/2010/main" val="30557183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4C126-9ACA-6075-D7D4-84178411CA19}"/>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6AF583F7-FDF4-6BAF-53AD-4D3C4E98BD3E}"/>
              </a:ext>
            </a:extLst>
          </p:cNvPr>
          <p:cNvPicPr>
            <a:picLocks noChangeAspect="1"/>
          </p:cNvPicPr>
          <p:nvPr/>
        </p:nvPicPr>
        <p:blipFill>
          <a:blip r:embed="rId3"/>
          <a:stretch>
            <a:fillRect/>
          </a:stretch>
        </p:blipFill>
        <p:spPr>
          <a:xfrm>
            <a:off x="7519640" y="1132088"/>
            <a:ext cx="4379812" cy="3826823"/>
          </a:xfrm>
          <a:prstGeom prst="rect">
            <a:avLst/>
          </a:prstGeom>
        </p:spPr>
      </p:pic>
      <p:pic>
        <p:nvPicPr>
          <p:cNvPr id="3" name="Picture 2">
            <a:extLst>
              <a:ext uri="{FF2B5EF4-FFF2-40B4-BE49-F238E27FC236}">
                <a16:creationId xmlns:a16="http://schemas.microsoft.com/office/drawing/2014/main" id="{4C69612A-C707-92F4-1A06-ACC8D4AA94C1}"/>
              </a:ext>
            </a:extLst>
          </p:cNvPr>
          <p:cNvPicPr>
            <a:picLocks noChangeAspect="1"/>
          </p:cNvPicPr>
          <p:nvPr/>
        </p:nvPicPr>
        <p:blipFill>
          <a:blip r:embed="rId4"/>
          <a:stretch>
            <a:fillRect/>
          </a:stretch>
        </p:blipFill>
        <p:spPr>
          <a:xfrm>
            <a:off x="9438302" y="6200775"/>
            <a:ext cx="2620347" cy="571500"/>
          </a:xfrm>
          <a:prstGeom prst="rect">
            <a:avLst/>
          </a:prstGeom>
        </p:spPr>
      </p:pic>
      <p:sp>
        <p:nvSpPr>
          <p:cNvPr id="4" name="Title 3">
            <a:extLst>
              <a:ext uri="{FF2B5EF4-FFF2-40B4-BE49-F238E27FC236}">
                <a16:creationId xmlns:a16="http://schemas.microsoft.com/office/drawing/2014/main" id="{0D41E174-1311-6600-7683-8D5A201CB8A5}"/>
              </a:ext>
            </a:extLst>
          </p:cNvPr>
          <p:cNvSpPr>
            <a:spLocks noGrp="1"/>
          </p:cNvSpPr>
          <p:nvPr>
            <p:ph type="title"/>
          </p:nvPr>
        </p:nvSpPr>
        <p:spPr>
          <a:xfrm>
            <a:off x="700635" y="85725"/>
            <a:ext cx="10691265" cy="533400"/>
          </a:xfrm>
        </p:spPr>
        <p:txBody>
          <a:bodyPr>
            <a:normAutofit fontScale="90000"/>
          </a:bodyPr>
          <a:lstStyle/>
          <a:p>
            <a:r>
              <a:rPr lang="en-US"/>
              <a:t>New Plug-in hybrid </a:t>
            </a:r>
            <a:r>
              <a:rPr lang="en-US" err="1"/>
              <a:t>systeem</a:t>
            </a:r>
            <a:endParaRPr lang="en-US"/>
          </a:p>
        </p:txBody>
      </p:sp>
      <p:sp>
        <p:nvSpPr>
          <p:cNvPr id="5" name="Content Placeholder 4">
            <a:extLst>
              <a:ext uri="{FF2B5EF4-FFF2-40B4-BE49-F238E27FC236}">
                <a16:creationId xmlns:a16="http://schemas.microsoft.com/office/drawing/2014/main" id="{9ED519AC-2335-882D-5BED-6325867EC520}"/>
              </a:ext>
            </a:extLst>
          </p:cNvPr>
          <p:cNvSpPr>
            <a:spLocks noGrp="1"/>
          </p:cNvSpPr>
          <p:nvPr>
            <p:ph idx="1"/>
          </p:nvPr>
        </p:nvSpPr>
        <p:spPr>
          <a:xfrm>
            <a:off x="627483" y="965834"/>
            <a:ext cx="10691265" cy="5032629"/>
          </a:xfrm>
        </p:spPr>
        <p:txBody>
          <a:bodyPr>
            <a:normAutofit/>
          </a:bodyPr>
          <a:lstStyle/>
          <a:p>
            <a:pPr marL="457200" lvl="1" indent="0">
              <a:buNone/>
            </a:pPr>
            <a:r>
              <a:rPr lang="nl-NL" b="1"/>
              <a:t>Nieuwe eAxle: </a:t>
            </a:r>
          </a:p>
          <a:p>
            <a:pPr lvl="1">
              <a:buFont typeface="Wingdings" panose="05000000000000000000" pitchFamily="2" charset="2"/>
              <a:buChar char="Ø"/>
            </a:pPr>
            <a:r>
              <a:rPr lang="nl-NL"/>
              <a:t>De nieuwe eAxle verkleint de afmetingen en verhoogt de efficiëntie</a:t>
            </a:r>
            <a:r>
              <a:rPr lang="nl-NL" dirty="0"/>
              <a:t>.</a:t>
            </a:r>
          </a:p>
          <a:p>
            <a:pPr lvl="1">
              <a:buFont typeface="Wingdings" panose="05000000000000000000" pitchFamily="2" charset="2"/>
              <a:buChar char="Ø"/>
            </a:pPr>
            <a:r>
              <a:rPr lang="nl-NL"/>
              <a:t>Power Control Unit (PCU) en de DC/DC-converter </a:t>
            </a:r>
            <a:r>
              <a:rPr lang="nl-NL" dirty="0"/>
              <a:t>integratie. </a:t>
            </a:r>
          </a:p>
          <a:p>
            <a:pPr lvl="1">
              <a:buFont typeface="Wingdings" panose="05000000000000000000" pitchFamily="2" charset="2"/>
              <a:buChar char="Ø"/>
            </a:pPr>
            <a:r>
              <a:rPr lang="nl-NL" dirty="0"/>
              <a:t>Boost converter, MG1 &amp; MG2 integratie</a:t>
            </a:r>
            <a:r>
              <a:rPr lang="nl-NL"/>
              <a:t>. </a:t>
            </a:r>
            <a:endParaRPr lang="nl-NL" dirty="0"/>
          </a:p>
          <a:p>
            <a:pPr lvl="1">
              <a:buFont typeface="Wingdings" panose="05000000000000000000" pitchFamily="2" charset="2"/>
              <a:buChar char="Ø"/>
            </a:pPr>
            <a:r>
              <a:rPr lang="nl-NL" dirty="0"/>
              <a:t>Water/oliekoelers voor </a:t>
            </a:r>
            <a:r>
              <a:rPr lang="nl-NL"/>
              <a:t>betere prestaties.</a:t>
            </a:r>
          </a:p>
          <a:p>
            <a:pPr marL="457200" lvl="1" indent="0">
              <a:buNone/>
            </a:pPr>
            <a:r>
              <a:rPr lang="nl-NL" b="1"/>
              <a:t>Nieuwe lader: </a:t>
            </a:r>
          </a:p>
          <a:p>
            <a:pPr lvl="1">
              <a:buFont typeface="Wingdings" panose="05000000000000000000" pitchFamily="2" charset="2"/>
              <a:buChar char="Ø"/>
            </a:pPr>
            <a:r>
              <a:rPr lang="nl-NL"/>
              <a:t>De nieuwe krachtige lader, die boven op de eAxle is gemonteerd</a:t>
            </a:r>
            <a:r>
              <a:rPr lang="nl-NL" dirty="0"/>
              <a:t>. </a:t>
            </a:r>
            <a:endParaRPr lang="nl-NL"/>
          </a:p>
          <a:p>
            <a:pPr lvl="1">
              <a:buFont typeface="Wingdings" panose="05000000000000000000" pitchFamily="2" charset="2"/>
              <a:buChar char="Ø"/>
            </a:pPr>
            <a:r>
              <a:rPr lang="nl-NL" dirty="0"/>
              <a:t>DC laden</a:t>
            </a:r>
            <a:r>
              <a:rPr lang="nl-NL"/>
              <a:t> mogelijk.</a:t>
            </a:r>
            <a:r>
              <a:rPr lang="nl-NL" dirty="0"/>
              <a:t> </a:t>
            </a:r>
          </a:p>
          <a:p>
            <a:pPr marL="457200" lvl="1" indent="0">
              <a:buNone/>
            </a:pPr>
            <a:r>
              <a:rPr lang="nl-NL" b="1" dirty="0"/>
              <a:t>Max vermogen</a:t>
            </a:r>
            <a:r>
              <a:rPr lang="nl-NL" b="1"/>
              <a:t>: </a:t>
            </a:r>
          </a:p>
          <a:p>
            <a:pPr lvl="1">
              <a:buFont typeface="Wingdings" panose="05000000000000000000" pitchFamily="2" charset="2"/>
              <a:buChar char="Ø"/>
            </a:pPr>
            <a:r>
              <a:rPr lang="nl-NL" dirty="0"/>
              <a:t>MG2 verhoogt vermogen van 180pk naar 203pk. </a:t>
            </a:r>
            <a:endParaRPr lang="nl-NL"/>
          </a:p>
          <a:p>
            <a:pPr lvl="1">
              <a:buFont typeface="Wingdings" panose="05000000000000000000" pitchFamily="2" charset="2"/>
              <a:buChar char="Ø"/>
            </a:pPr>
            <a:r>
              <a:rPr lang="nl-NL" dirty="0"/>
              <a:t>MG2 verhoogt koppel van 200nm naar 270nm</a:t>
            </a:r>
            <a:r>
              <a:rPr lang="nl-NL"/>
              <a:t> </a:t>
            </a:r>
            <a:endParaRPr lang="nl-NL" dirty="0"/>
          </a:p>
          <a:p>
            <a:pPr lvl="1">
              <a:buFont typeface="Wingdings" panose="05000000000000000000" pitchFamily="2" charset="2"/>
              <a:buChar char="Ø"/>
            </a:pPr>
            <a:r>
              <a:rPr lang="nl-NL" dirty="0"/>
              <a:t>DC/DC boost conversie</a:t>
            </a:r>
            <a:r>
              <a:rPr lang="nl-NL"/>
              <a:t> van </a:t>
            </a:r>
            <a:r>
              <a:rPr lang="nl-NL" dirty="0"/>
              <a:t>650V </a:t>
            </a:r>
          </a:p>
          <a:p>
            <a:pPr marL="457200" lvl="1" indent="0">
              <a:buNone/>
            </a:pPr>
            <a:endParaRPr lang="en-US"/>
          </a:p>
        </p:txBody>
      </p:sp>
    </p:spTree>
    <p:extLst>
      <p:ext uri="{BB962C8B-B14F-4D97-AF65-F5344CB8AC3E}">
        <p14:creationId xmlns:p14="http://schemas.microsoft.com/office/powerpoint/2010/main" val="2864034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4BF5F-5B18-33CA-5239-E41BEE647DE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0933ACD-C8EF-B845-93E6-FDB49A83168D}"/>
              </a:ext>
            </a:extLst>
          </p:cNvPr>
          <p:cNvPicPr>
            <a:picLocks noChangeAspect="1"/>
          </p:cNvPicPr>
          <p:nvPr/>
        </p:nvPicPr>
        <p:blipFill>
          <a:blip r:embed="rId3"/>
          <a:stretch>
            <a:fillRect/>
          </a:stretch>
        </p:blipFill>
        <p:spPr>
          <a:xfrm>
            <a:off x="9438302" y="6200775"/>
            <a:ext cx="2620347" cy="571500"/>
          </a:xfrm>
          <a:prstGeom prst="rect">
            <a:avLst/>
          </a:prstGeom>
        </p:spPr>
      </p:pic>
      <p:sp>
        <p:nvSpPr>
          <p:cNvPr id="4" name="Title 3">
            <a:extLst>
              <a:ext uri="{FF2B5EF4-FFF2-40B4-BE49-F238E27FC236}">
                <a16:creationId xmlns:a16="http://schemas.microsoft.com/office/drawing/2014/main" id="{A83EA980-F9BC-3042-32D7-CC2FA58209C1}"/>
              </a:ext>
            </a:extLst>
          </p:cNvPr>
          <p:cNvSpPr>
            <a:spLocks noGrp="1"/>
          </p:cNvSpPr>
          <p:nvPr>
            <p:ph type="title"/>
          </p:nvPr>
        </p:nvSpPr>
        <p:spPr>
          <a:xfrm>
            <a:off x="700635" y="85725"/>
            <a:ext cx="10691265" cy="533400"/>
          </a:xfrm>
        </p:spPr>
        <p:txBody>
          <a:bodyPr>
            <a:normAutofit fontScale="90000"/>
          </a:bodyPr>
          <a:lstStyle/>
          <a:p>
            <a:r>
              <a:rPr lang="en-US"/>
              <a:t>New Plug-in hybrid </a:t>
            </a:r>
            <a:r>
              <a:rPr lang="en-US" err="1"/>
              <a:t>systeem</a:t>
            </a:r>
            <a:endParaRPr lang="en-US"/>
          </a:p>
        </p:txBody>
      </p:sp>
      <p:sp>
        <p:nvSpPr>
          <p:cNvPr id="5" name="Content Placeholder 4">
            <a:extLst>
              <a:ext uri="{FF2B5EF4-FFF2-40B4-BE49-F238E27FC236}">
                <a16:creationId xmlns:a16="http://schemas.microsoft.com/office/drawing/2014/main" id="{7C79C28C-3D34-A94B-4256-28DA2574378F}"/>
              </a:ext>
            </a:extLst>
          </p:cNvPr>
          <p:cNvSpPr>
            <a:spLocks noGrp="1"/>
          </p:cNvSpPr>
          <p:nvPr>
            <p:ph idx="1"/>
          </p:nvPr>
        </p:nvSpPr>
        <p:spPr>
          <a:xfrm>
            <a:off x="627483" y="965835"/>
            <a:ext cx="10691265" cy="3000524"/>
          </a:xfrm>
        </p:spPr>
        <p:txBody>
          <a:bodyPr>
            <a:normAutofit/>
          </a:bodyPr>
          <a:lstStyle/>
          <a:p>
            <a:pPr marL="457200" lvl="1" indent="0">
              <a:buNone/>
            </a:pPr>
            <a:endParaRPr lang="nl-NL" b="1" dirty="0"/>
          </a:p>
          <a:p>
            <a:pPr marL="457200" lvl="1" indent="0">
              <a:buNone/>
            </a:pPr>
            <a:r>
              <a:rPr lang="nl-NL" b="1" dirty="0"/>
              <a:t>Nieuw batterijpakket: </a:t>
            </a:r>
          </a:p>
          <a:p>
            <a:pPr lvl="1">
              <a:buFont typeface="Wingdings" panose="05000000000000000000" pitchFamily="2" charset="2"/>
              <a:buChar char="Ø"/>
            </a:pPr>
            <a:r>
              <a:rPr lang="nl-NL" dirty="0"/>
              <a:t>HEV </a:t>
            </a:r>
            <a:r>
              <a:rPr lang="nl-NL" dirty="0" err="1"/>
              <a:t>Battery</a:t>
            </a:r>
            <a:r>
              <a:rPr lang="nl-NL" dirty="0"/>
              <a:t> van 391V li-ion met 104 cellen (26x4modules). </a:t>
            </a:r>
          </a:p>
          <a:p>
            <a:pPr lvl="1">
              <a:buFont typeface="Wingdings" panose="05000000000000000000" pitchFamily="2" charset="2"/>
              <a:buChar char="Ø"/>
            </a:pPr>
            <a:r>
              <a:rPr lang="nl-NL" dirty="0"/>
              <a:t>Ontworpen voor een hoge energiedichtheid, laag gewicht en lange levensduur. </a:t>
            </a:r>
          </a:p>
          <a:p>
            <a:pPr lvl="1">
              <a:buFont typeface="Wingdings" panose="05000000000000000000" pitchFamily="2" charset="2"/>
              <a:buChar char="Ø"/>
            </a:pPr>
            <a:r>
              <a:rPr lang="nl-NL" dirty="0"/>
              <a:t>Geavanceerd Battery Management Systeem (BMS)</a:t>
            </a:r>
          </a:p>
          <a:p>
            <a:pPr lvl="1">
              <a:buFont typeface="Wingdings" panose="05000000000000000000" pitchFamily="2" charset="2"/>
              <a:buChar char="Ø"/>
            </a:pPr>
            <a:r>
              <a:rPr lang="nl-NL" dirty="0"/>
              <a:t>Actief Thermisch Management </a:t>
            </a:r>
          </a:p>
        </p:txBody>
      </p:sp>
      <p:pic>
        <p:nvPicPr>
          <p:cNvPr id="9" name="Picture 8">
            <a:extLst>
              <a:ext uri="{FF2B5EF4-FFF2-40B4-BE49-F238E27FC236}">
                <a16:creationId xmlns:a16="http://schemas.microsoft.com/office/drawing/2014/main" id="{3B1BD05F-942B-14BF-FED5-04C9FAF4F44A}"/>
              </a:ext>
            </a:extLst>
          </p:cNvPr>
          <p:cNvPicPr>
            <a:picLocks noChangeAspect="1"/>
          </p:cNvPicPr>
          <p:nvPr/>
        </p:nvPicPr>
        <p:blipFill>
          <a:blip r:embed="rId4"/>
          <a:stretch>
            <a:fillRect/>
          </a:stretch>
        </p:blipFill>
        <p:spPr>
          <a:xfrm>
            <a:off x="6880118" y="2466097"/>
            <a:ext cx="4684399" cy="3371573"/>
          </a:xfrm>
          <a:prstGeom prst="rect">
            <a:avLst/>
          </a:prstGeom>
        </p:spPr>
      </p:pic>
      <p:graphicFrame>
        <p:nvGraphicFramePr>
          <p:cNvPr id="7" name="object 29">
            <a:extLst>
              <a:ext uri="{FF2B5EF4-FFF2-40B4-BE49-F238E27FC236}">
                <a16:creationId xmlns:a16="http://schemas.microsoft.com/office/drawing/2014/main" id="{076BF0A4-8C2F-B8A0-5634-29040CDDACA3}"/>
              </a:ext>
            </a:extLst>
          </p:cNvPr>
          <p:cNvGraphicFramePr>
            <a:graphicFrameLocks noGrp="1"/>
          </p:cNvGraphicFramePr>
          <p:nvPr/>
        </p:nvGraphicFramePr>
        <p:xfrm>
          <a:off x="1160474" y="3719328"/>
          <a:ext cx="5186653" cy="1426800"/>
        </p:xfrm>
        <a:graphic>
          <a:graphicData uri="http://schemas.openxmlformats.org/drawingml/2006/table">
            <a:tbl>
              <a:tblPr firstRow="1" bandRow="1">
                <a:tableStyleId>{2D5ABB26-0587-4C30-8999-92F81FD0307C}</a:tableStyleId>
              </a:tblPr>
              <a:tblGrid>
                <a:gridCol w="1825558">
                  <a:extLst>
                    <a:ext uri="{9D8B030D-6E8A-4147-A177-3AD203B41FA5}">
                      <a16:colId xmlns:a16="http://schemas.microsoft.com/office/drawing/2014/main" val="20000"/>
                    </a:ext>
                  </a:extLst>
                </a:gridCol>
                <a:gridCol w="518357">
                  <a:extLst>
                    <a:ext uri="{9D8B030D-6E8A-4147-A177-3AD203B41FA5}">
                      <a16:colId xmlns:a16="http://schemas.microsoft.com/office/drawing/2014/main" val="20001"/>
                    </a:ext>
                  </a:extLst>
                </a:gridCol>
                <a:gridCol w="2842738">
                  <a:extLst>
                    <a:ext uri="{9D8B030D-6E8A-4147-A177-3AD203B41FA5}">
                      <a16:colId xmlns:a16="http://schemas.microsoft.com/office/drawing/2014/main" val="20002"/>
                    </a:ext>
                  </a:extLst>
                </a:gridCol>
              </a:tblGrid>
              <a:tr h="165100">
                <a:tc gridSpan="2">
                  <a:txBody>
                    <a:bodyPr/>
                    <a:lstStyle/>
                    <a:p>
                      <a:pPr algn="ctr" fontAlgn="t"/>
                      <a:r>
                        <a:rPr lang="en-US" altLang="ja-JP" sz="1400" b="1" i="0" u="none" strike="noStrike" dirty="0">
                          <a:solidFill>
                            <a:srgbClr val="000000"/>
                          </a:solidFill>
                          <a:effectLst/>
                          <a:latin typeface="Arial" panose="020B0604020202020204" pitchFamily="34" charset="0"/>
                          <a:cs typeface="Arial" panose="020B0604020202020204" pitchFamily="34" charset="0"/>
                        </a:rPr>
                        <a:t>Item</a:t>
                      </a: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ja-JP" sz="1400" b="1" i="0" u="none" strike="noStrike" dirty="0">
                          <a:solidFill>
                            <a:srgbClr val="000000"/>
                          </a:solidFill>
                          <a:effectLst/>
                          <a:latin typeface="Arial" panose="020B0604020202020204" pitchFamily="34" charset="0"/>
                          <a:cs typeface="Arial" panose="020B0604020202020204" pitchFamily="34" charset="0"/>
                        </a:rPr>
                        <a:t>Specification</a:t>
                      </a: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84375">
                <a:tc gridSpan="2">
                  <a:txBody>
                    <a:bodyPr/>
                    <a:lstStyle/>
                    <a:p>
                      <a:pPr algn="ctr" fontAlgn="t"/>
                      <a:r>
                        <a:rPr lang="en-US" altLang="ja-JP" sz="1400" b="0" i="0" u="none" strike="noStrike" dirty="0">
                          <a:solidFill>
                            <a:srgbClr val="000000"/>
                          </a:solidFill>
                          <a:effectLst/>
                          <a:latin typeface="Arial" panose="020B0604020202020204" pitchFamily="34" charset="0"/>
                          <a:cs typeface="Arial" panose="020B0604020202020204" pitchFamily="34" charset="0"/>
                        </a:rPr>
                        <a:t>Type</a:t>
                      </a: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ja-JP" sz="1400" b="0" i="0" u="none" strike="noStrike" dirty="0">
                          <a:solidFill>
                            <a:srgbClr val="000000"/>
                          </a:solidFill>
                          <a:effectLst/>
                          <a:latin typeface="Arial" panose="020B0604020202020204" pitchFamily="34" charset="0"/>
                          <a:cs typeface="Arial" panose="020B0604020202020204" pitchFamily="34" charset="0"/>
                        </a:rPr>
                        <a:t>Lithium-ion Battery</a:t>
                      </a: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64465">
                <a:tc gridSpan="2">
                  <a:txBody>
                    <a:bodyPr/>
                    <a:lstStyle/>
                    <a:p>
                      <a:pPr algn="ctr" fontAlgn="t"/>
                      <a:r>
                        <a:rPr lang="en-US" altLang="ja-JP" sz="1400" b="0" i="0" u="none" strike="noStrike" dirty="0">
                          <a:solidFill>
                            <a:srgbClr val="000000"/>
                          </a:solidFill>
                          <a:effectLst/>
                          <a:latin typeface="Arial" panose="020B0604020202020204" pitchFamily="34" charset="0"/>
                          <a:cs typeface="Arial" panose="020B0604020202020204" pitchFamily="34" charset="0"/>
                        </a:rPr>
                        <a:t>Cell Quantity</a:t>
                      </a: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ja-JP" sz="1400" b="0" i="0" u="none" strike="noStrike" dirty="0">
                          <a:solidFill>
                            <a:srgbClr val="000000"/>
                          </a:solidFill>
                          <a:effectLst/>
                          <a:latin typeface="Arial" panose="020B0604020202020204" pitchFamily="34" charset="0"/>
                          <a:cs typeface="Arial" panose="020B0604020202020204" pitchFamily="34" charset="0"/>
                        </a:rPr>
                        <a:t>104 Cells (26 Cells x 4 Stacks)</a:t>
                      </a: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2676289"/>
                  </a:ext>
                </a:extLst>
              </a:tr>
              <a:tr h="265285">
                <a:tc>
                  <a:txBody>
                    <a:bodyPr/>
                    <a:lstStyle/>
                    <a:p>
                      <a:pPr algn="ctr" fontAlgn="t"/>
                      <a:r>
                        <a:rPr lang="en-US" altLang="ja-JP" sz="1400" b="0" i="0" u="none" strike="noStrike" dirty="0">
                          <a:solidFill>
                            <a:srgbClr val="000000"/>
                          </a:solidFill>
                          <a:effectLst/>
                          <a:latin typeface="Arial" panose="020B0604020202020204" pitchFamily="34" charset="0"/>
                          <a:cs typeface="Arial" panose="020B0604020202020204" pitchFamily="34" charset="0"/>
                        </a:rPr>
                        <a:t>Nominal Voltage</a:t>
                      </a: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dirty="0">
                          <a:solidFill>
                            <a:srgbClr val="000000"/>
                          </a:solidFill>
                          <a:effectLst/>
                          <a:latin typeface="Arial" panose="020B0604020202020204" pitchFamily="34" charset="0"/>
                          <a:cs typeface="Arial" panose="020B0604020202020204" pitchFamily="34" charset="0"/>
                        </a:rPr>
                        <a:t>V</a:t>
                      </a: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ja-JP" sz="1400" b="0" i="0" u="none" strike="noStrike" dirty="0">
                          <a:solidFill>
                            <a:srgbClr val="000000"/>
                          </a:solidFill>
                          <a:effectLst/>
                          <a:latin typeface="Arial" panose="020B0604020202020204" pitchFamily="34" charset="0"/>
                          <a:cs typeface="Arial" panose="020B0604020202020204" pitchFamily="34" charset="0"/>
                        </a:rPr>
                        <a:t>391</a:t>
                      </a: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29408492"/>
                  </a:ext>
                </a:extLst>
              </a:tr>
              <a:tr h="164465">
                <a:tc>
                  <a:txBody>
                    <a:bodyPr/>
                    <a:lstStyle/>
                    <a:p>
                      <a:pPr algn="ctr" fontAlgn="t"/>
                      <a:r>
                        <a:rPr lang="en-US" altLang="ja-JP" sz="1400" b="0" i="0" u="none" strike="noStrike" dirty="0">
                          <a:solidFill>
                            <a:srgbClr val="000000"/>
                          </a:solidFill>
                          <a:effectLst/>
                          <a:latin typeface="Arial" panose="020B0604020202020204" pitchFamily="34" charset="0"/>
                          <a:cs typeface="Arial" panose="020B0604020202020204" pitchFamily="34" charset="0"/>
                        </a:rPr>
                        <a:t>Battery Capacity</a:t>
                      </a: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dirty="0">
                          <a:solidFill>
                            <a:srgbClr val="000000"/>
                          </a:solidFill>
                          <a:effectLst/>
                          <a:latin typeface="Arial" panose="020B0604020202020204" pitchFamily="34" charset="0"/>
                          <a:cs typeface="Arial" panose="020B0604020202020204" pitchFamily="34" charset="0"/>
                        </a:rPr>
                        <a:t>Ah</a:t>
                      </a: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ja-JP" sz="1400" b="0" i="0" u="none" strike="noStrike" dirty="0">
                          <a:solidFill>
                            <a:srgbClr val="000000"/>
                          </a:solidFill>
                          <a:effectLst/>
                          <a:latin typeface="Arial" panose="020B0604020202020204" pitchFamily="34" charset="0"/>
                          <a:cs typeface="Arial" panose="020B0604020202020204" pitchFamily="34" charset="0"/>
                        </a:rPr>
                        <a:t>58</a:t>
                      </a: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9265653"/>
                  </a:ext>
                </a:extLst>
              </a:tr>
            </a:tbl>
          </a:graphicData>
        </a:graphic>
      </p:graphicFrame>
    </p:spTree>
    <p:extLst>
      <p:ext uri="{BB962C8B-B14F-4D97-AF65-F5344CB8AC3E}">
        <p14:creationId xmlns:p14="http://schemas.microsoft.com/office/powerpoint/2010/main" val="10268949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96FC1-2FA7-05EC-57EC-84E109E68AD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1580AE6-4C7F-A627-00B6-8917EDFD8BCE}"/>
              </a:ext>
            </a:extLst>
          </p:cNvPr>
          <p:cNvPicPr>
            <a:picLocks noChangeAspect="1"/>
          </p:cNvPicPr>
          <p:nvPr/>
        </p:nvPicPr>
        <p:blipFill>
          <a:blip r:embed="rId3"/>
          <a:stretch>
            <a:fillRect/>
          </a:stretch>
        </p:blipFill>
        <p:spPr>
          <a:xfrm>
            <a:off x="9438302" y="6200775"/>
            <a:ext cx="2620347" cy="571500"/>
          </a:xfrm>
          <a:prstGeom prst="rect">
            <a:avLst/>
          </a:prstGeom>
        </p:spPr>
      </p:pic>
      <p:sp>
        <p:nvSpPr>
          <p:cNvPr id="4" name="Title 3">
            <a:extLst>
              <a:ext uri="{FF2B5EF4-FFF2-40B4-BE49-F238E27FC236}">
                <a16:creationId xmlns:a16="http://schemas.microsoft.com/office/drawing/2014/main" id="{691CB448-D2C4-7030-E6A2-583DE453AA6E}"/>
              </a:ext>
            </a:extLst>
          </p:cNvPr>
          <p:cNvSpPr>
            <a:spLocks noGrp="1"/>
          </p:cNvSpPr>
          <p:nvPr>
            <p:ph type="title"/>
          </p:nvPr>
        </p:nvSpPr>
        <p:spPr>
          <a:xfrm>
            <a:off x="700635" y="85725"/>
            <a:ext cx="10691265" cy="533400"/>
          </a:xfrm>
        </p:spPr>
        <p:txBody>
          <a:bodyPr>
            <a:normAutofit fontScale="90000"/>
          </a:bodyPr>
          <a:lstStyle/>
          <a:p>
            <a:r>
              <a:rPr lang="en-US"/>
              <a:t>Plug-in </a:t>
            </a:r>
            <a:r>
              <a:rPr lang="en-US" err="1"/>
              <a:t>hybride</a:t>
            </a:r>
            <a:endParaRPr lang="en-US"/>
          </a:p>
        </p:txBody>
      </p:sp>
      <p:pic>
        <p:nvPicPr>
          <p:cNvPr id="6" name="図 3" descr="バイクのハンドル部分&#10;&#10;中程度の精度で自動的に生成された説明">
            <a:extLst>
              <a:ext uri="{FF2B5EF4-FFF2-40B4-BE49-F238E27FC236}">
                <a16:creationId xmlns:a16="http://schemas.microsoft.com/office/drawing/2014/main" id="{5CF3ADFF-5A2A-CF1F-6128-7F07965EEADC}"/>
              </a:ext>
            </a:extLst>
          </p:cNvPr>
          <p:cNvPicPr>
            <a:picLocks noChangeAspect="1"/>
          </p:cNvPicPr>
          <p:nvPr/>
        </p:nvPicPr>
        <p:blipFill rotWithShape="1">
          <a:blip r:embed="rId4"/>
          <a:srcRect l="151" t="6889" r="18322" b="11584"/>
          <a:stretch/>
        </p:blipFill>
        <p:spPr>
          <a:xfrm>
            <a:off x="944966" y="2959210"/>
            <a:ext cx="3545951" cy="2659464"/>
          </a:xfrm>
          <a:prstGeom prst="rect">
            <a:avLst/>
          </a:prstGeom>
        </p:spPr>
      </p:pic>
      <p:sp>
        <p:nvSpPr>
          <p:cNvPr id="12" name="TextBox 11">
            <a:extLst>
              <a:ext uri="{FF2B5EF4-FFF2-40B4-BE49-F238E27FC236}">
                <a16:creationId xmlns:a16="http://schemas.microsoft.com/office/drawing/2014/main" id="{774024E7-F859-108E-7448-E95CA362FBF1}"/>
              </a:ext>
            </a:extLst>
          </p:cNvPr>
          <p:cNvSpPr txBox="1"/>
          <p:nvPr/>
        </p:nvSpPr>
        <p:spPr>
          <a:xfrm>
            <a:off x="305792" y="876697"/>
            <a:ext cx="6097978" cy="2308324"/>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srgbClr val="000000"/>
              </a:solidFill>
              <a:effectLst/>
              <a:uLnTx/>
              <a:uFillTx/>
              <a:latin typeface="Calisto M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err="1">
                <a:ln>
                  <a:noFill/>
                </a:ln>
                <a:solidFill>
                  <a:srgbClr val="000000"/>
                </a:solidFill>
                <a:effectLst/>
                <a:uLnTx/>
                <a:uFillTx/>
                <a:latin typeface="Calisto MT"/>
                <a:ea typeface="+mn-ea"/>
                <a:cs typeface="+mn-cs"/>
              </a:rPr>
              <a:t>Plug-IN</a:t>
            </a:r>
            <a:r>
              <a:rPr kumimoji="0" lang="nl-NL" sz="1800" b="1" i="0" u="none" strike="noStrike" kern="1200" cap="none" spc="0" normalizeH="0" baseline="0" noProof="0" dirty="0">
                <a:ln>
                  <a:noFill/>
                </a:ln>
                <a:solidFill>
                  <a:srgbClr val="000000"/>
                </a:solidFill>
                <a:effectLst/>
                <a:uLnTx/>
                <a:uFillTx/>
                <a:latin typeface="Calisto MT"/>
                <a:ea typeface="+mn-ea"/>
                <a:cs typeface="+mn-cs"/>
              </a:rPr>
              <a:t> Charge Control System : </a:t>
            </a: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l-NL" sz="1800" b="0" i="0" u="none" strike="noStrike" kern="1200" cap="none" spc="0" normalizeH="0" baseline="0" noProof="0" dirty="0">
                <a:ln>
                  <a:noFill/>
                </a:ln>
                <a:solidFill>
                  <a:srgbClr val="000000"/>
                </a:solidFill>
                <a:effectLst/>
                <a:uLnTx/>
                <a:uFillTx/>
                <a:latin typeface="Calisto MT"/>
                <a:ea typeface="+mn-ea"/>
                <a:cs typeface="+mn-cs"/>
              </a:rPr>
              <a:t>CCS combo laadpoort AC-DC</a:t>
            </a: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l-NL" sz="1800" b="0" i="0" u="none" strike="noStrike" kern="1200" cap="none" spc="0" normalizeH="0" baseline="0" noProof="0" dirty="0">
                <a:ln>
                  <a:noFill/>
                </a:ln>
                <a:solidFill>
                  <a:srgbClr val="000000"/>
                </a:solidFill>
                <a:effectLst/>
                <a:uLnTx/>
                <a:uFillTx/>
                <a:latin typeface="Calisto MT"/>
                <a:ea typeface="+mn-ea"/>
                <a:cs typeface="+mn-cs"/>
              </a:rPr>
              <a:t>Statusweergave via </a:t>
            </a:r>
            <a:r>
              <a:rPr kumimoji="0" lang="nl-NL" sz="1800" b="0" i="0" u="none" strike="noStrike" kern="1200" cap="none" spc="0" normalizeH="0" baseline="0" noProof="0" dirty="0" err="1">
                <a:ln>
                  <a:noFill/>
                </a:ln>
                <a:solidFill>
                  <a:srgbClr val="000000"/>
                </a:solidFill>
                <a:effectLst/>
                <a:uLnTx/>
                <a:uFillTx/>
                <a:latin typeface="Calisto MT"/>
                <a:ea typeface="+mn-ea"/>
                <a:cs typeface="+mn-cs"/>
              </a:rPr>
              <a:t>multicolor</a:t>
            </a:r>
            <a:r>
              <a:rPr kumimoji="0" lang="nl-NL" sz="1800" b="0" i="0" u="none" strike="noStrike" kern="1200" cap="none" spc="0" normalizeH="0" baseline="0" noProof="0" dirty="0">
                <a:ln>
                  <a:noFill/>
                </a:ln>
                <a:solidFill>
                  <a:srgbClr val="000000"/>
                </a:solidFill>
                <a:effectLst/>
                <a:uLnTx/>
                <a:uFillTx/>
                <a:latin typeface="Calisto MT"/>
                <a:ea typeface="+mn-ea"/>
                <a:cs typeface="+mn-cs"/>
              </a:rPr>
              <a:t> indicator </a:t>
            </a: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l-NL" sz="1800" b="0" i="0" u="none" strike="noStrike" kern="1200" cap="none" spc="0" normalizeH="0" baseline="0" noProof="0" dirty="0">
                <a:ln>
                  <a:noFill/>
                </a:ln>
                <a:solidFill>
                  <a:srgbClr val="000000"/>
                </a:solidFill>
                <a:effectLst/>
                <a:uLnTx/>
                <a:uFillTx/>
                <a:latin typeface="Calisto MT"/>
                <a:ea typeface="+mn-ea"/>
                <a:cs typeface="+mn-cs"/>
              </a:rPr>
              <a:t>Verlichte laadpoort </a:t>
            </a: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l-NL" sz="1800" b="0" i="0" u="none" strike="noStrike" kern="1200" cap="none" spc="0" normalizeH="0" baseline="0" noProof="0" dirty="0">
                <a:ln>
                  <a:noFill/>
                </a:ln>
                <a:solidFill>
                  <a:srgbClr val="000000"/>
                </a:solidFill>
                <a:effectLst/>
                <a:uLnTx/>
                <a:uFillTx/>
                <a:latin typeface="Calisto MT"/>
                <a:ea typeface="+mn-ea"/>
                <a:cs typeface="+mn-cs"/>
              </a:rPr>
              <a:t>Ergonomische plaatsing LV </a:t>
            </a: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l-NL" sz="1800" b="0" i="0" u="none" strike="noStrike" kern="1200" cap="none" spc="0" normalizeH="0" baseline="0" noProof="0" dirty="0">
                <a:ln>
                  <a:noFill/>
                </a:ln>
                <a:solidFill>
                  <a:srgbClr val="000000"/>
                </a:solidFill>
                <a:effectLst/>
                <a:uLnTx/>
                <a:uFillTx/>
                <a:latin typeface="Calisto MT"/>
                <a:ea typeface="+mn-ea"/>
                <a:cs typeface="+mn-cs"/>
              </a:rPr>
              <a:t>Noodontgrendeling aanwezig</a:t>
            </a: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nl-NL" sz="1800" b="0" i="0" u="none" strike="noStrike" kern="1200" cap="none" spc="0" normalizeH="0" baseline="0" noProof="0" dirty="0">
              <a:ln>
                <a:noFill/>
              </a:ln>
              <a:solidFill>
                <a:srgbClr val="000000"/>
              </a:solidFill>
              <a:effectLst/>
              <a:uLnTx/>
              <a:uFillTx/>
              <a:latin typeface="Calisto MT"/>
              <a:ea typeface="+mn-ea"/>
              <a:cs typeface="+mn-cs"/>
            </a:endParaRPr>
          </a:p>
        </p:txBody>
      </p:sp>
      <p:sp>
        <p:nvSpPr>
          <p:cNvPr id="16" name="TextBox 15">
            <a:extLst>
              <a:ext uri="{FF2B5EF4-FFF2-40B4-BE49-F238E27FC236}">
                <a16:creationId xmlns:a16="http://schemas.microsoft.com/office/drawing/2014/main" id="{4BA1EC0B-801F-4725-F9AA-4C35002E3D48}"/>
              </a:ext>
            </a:extLst>
          </p:cNvPr>
          <p:cNvSpPr txBox="1"/>
          <p:nvPr/>
        </p:nvSpPr>
        <p:spPr>
          <a:xfrm>
            <a:off x="6389313" y="876697"/>
            <a:ext cx="6097978" cy="1754326"/>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srgbClr val="000000"/>
              </a:solidFill>
              <a:effectLst/>
              <a:uLnTx/>
              <a:uFillTx/>
              <a:latin typeface="Calisto M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000000"/>
                </a:solidFill>
                <a:effectLst/>
                <a:uLnTx/>
                <a:uFillTx/>
                <a:latin typeface="Calisto MT"/>
                <a:ea typeface="+mn-ea"/>
                <a:cs typeface="+mn-cs"/>
              </a:rPr>
              <a:t>Electronic Shift Lever System : </a:t>
            </a: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l-NL" sz="1800" b="0" i="0" u="none" strike="noStrike" kern="1200" cap="none" spc="0" normalizeH="0" baseline="0" noProof="0" dirty="0">
                <a:ln>
                  <a:noFill/>
                </a:ln>
                <a:solidFill>
                  <a:srgbClr val="000000"/>
                </a:solidFill>
                <a:effectLst/>
                <a:uLnTx/>
                <a:uFillTx/>
                <a:latin typeface="Calisto MT"/>
                <a:ea typeface="+mn-ea"/>
                <a:cs typeface="+mn-cs"/>
              </a:rPr>
              <a:t>Shift </a:t>
            </a:r>
            <a:r>
              <a:rPr kumimoji="0" lang="nl-NL" sz="1800" b="0" i="0" u="none" strike="noStrike" kern="1200" cap="none" spc="0" normalizeH="0" baseline="0" noProof="0" dirty="0" err="1">
                <a:ln>
                  <a:noFill/>
                </a:ln>
                <a:solidFill>
                  <a:srgbClr val="000000"/>
                </a:solidFill>
                <a:effectLst/>
                <a:uLnTx/>
                <a:uFillTx/>
                <a:latin typeface="Calisto MT"/>
                <a:ea typeface="+mn-ea"/>
                <a:cs typeface="+mn-cs"/>
              </a:rPr>
              <a:t>By</a:t>
            </a:r>
            <a:r>
              <a:rPr kumimoji="0" lang="nl-NL" sz="1800" b="0" i="0" u="none" strike="noStrike" kern="1200" cap="none" spc="0" normalizeH="0" baseline="0" noProof="0" dirty="0">
                <a:ln>
                  <a:noFill/>
                </a:ln>
                <a:solidFill>
                  <a:srgbClr val="000000"/>
                </a:solidFill>
                <a:effectLst/>
                <a:uLnTx/>
                <a:uFillTx/>
                <a:latin typeface="Calisto MT"/>
                <a:ea typeface="+mn-ea"/>
                <a:cs typeface="+mn-cs"/>
              </a:rPr>
              <a:t> </a:t>
            </a:r>
            <a:r>
              <a:rPr kumimoji="0" lang="nl-NL" sz="1800" b="0" i="0" u="none" strike="noStrike" kern="1200" cap="none" spc="0" normalizeH="0" baseline="0" noProof="0" dirty="0" err="1">
                <a:ln>
                  <a:noFill/>
                </a:ln>
                <a:solidFill>
                  <a:srgbClr val="000000"/>
                </a:solidFill>
                <a:effectLst/>
                <a:uLnTx/>
                <a:uFillTx/>
                <a:latin typeface="Calisto MT"/>
                <a:ea typeface="+mn-ea"/>
                <a:cs typeface="+mn-cs"/>
              </a:rPr>
              <a:t>Wire</a:t>
            </a:r>
            <a:r>
              <a:rPr kumimoji="0" lang="nl-NL" sz="1800" b="0" i="0" u="none" strike="noStrike" kern="1200" cap="none" spc="0" normalizeH="0" baseline="0" noProof="0" dirty="0">
                <a:ln>
                  <a:noFill/>
                </a:ln>
                <a:solidFill>
                  <a:srgbClr val="000000"/>
                </a:solidFill>
                <a:effectLst/>
                <a:uLnTx/>
                <a:uFillTx/>
                <a:latin typeface="Calisto MT"/>
                <a:ea typeface="+mn-ea"/>
                <a:cs typeface="+mn-cs"/>
              </a:rPr>
              <a:t> technologie</a:t>
            </a: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l-NL" sz="1800" b="0" i="0" u="none" strike="noStrike" kern="1200" cap="none" spc="0" normalizeH="0" baseline="0" noProof="0" dirty="0">
                <a:ln>
                  <a:noFill/>
                </a:ln>
                <a:solidFill>
                  <a:srgbClr val="000000"/>
                </a:solidFill>
                <a:effectLst/>
                <a:uLnTx/>
                <a:uFillTx/>
                <a:latin typeface="Calisto MT"/>
                <a:ea typeface="+mn-ea"/>
                <a:cs typeface="+mn-cs"/>
              </a:rPr>
              <a:t>Geïntegreerde auto P-stand schakelaar </a:t>
            </a: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l-NL" sz="1800" b="0" i="0" u="none" strike="noStrike" kern="1200" cap="none" spc="0" normalizeH="0" baseline="0" noProof="0" dirty="0">
                <a:ln>
                  <a:noFill/>
                </a:ln>
                <a:solidFill>
                  <a:srgbClr val="000000"/>
                </a:solidFill>
                <a:effectLst/>
                <a:uLnTx/>
                <a:uFillTx/>
                <a:latin typeface="Calisto MT"/>
                <a:ea typeface="+mn-ea"/>
                <a:cs typeface="+mn-cs"/>
              </a:rPr>
              <a:t>Compact premium design </a:t>
            </a: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l-NL" sz="1800" b="0" i="0" u="none" strike="noStrike" kern="1200" cap="none" spc="0" normalizeH="0" baseline="0" noProof="0" dirty="0">
                <a:ln>
                  <a:noFill/>
                </a:ln>
                <a:solidFill>
                  <a:srgbClr val="000000"/>
                </a:solidFill>
                <a:effectLst/>
                <a:uLnTx/>
                <a:uFillTx/>
                <a:latin typeface="Calisto MT"/>
                <a:ea typeface="+mn-ea"/>
                <a:cs typeface="+mn-cs"/>
              </a:rPr>
              <a:t>Bescherming tegen foutieve acties  </a:t>
            </a:r>
          </a:p>
        </p:txBody>
      </p:sp>
      <p:pic>
        <p:nvPicPr>
          <p:cNvPr id="18" name="Picture 17">
            <a:extLst>
              <a:ext uri="{FF2B5EF4-FFF2-40B4-BE49-F238E27FC236}">
                <a16:creationId xmlns:a16="http://schemas.microsoft.com/office/drawing/2014/main" id="{AC38E837-B518-4037-F53D-E2ADA50D22A5}"/>
              </a:ext>
            </a:extLst>
          </p:cNvPr>
          <p:cNvPicPr>
            <a:picLocks noChangeAspect="1"/>
          </p:cNvPicPr>
          <p:nvPr/>
        </p:nvPicPr>
        <p:blipFill>
          <a:blip r:embed="rId5"/>
          <a:stretch>
            <a:fillRect/>
          </a:stretch>
        </p:blipFill>
        <p:spPr>
          <a:xfrm>
            <a:off x="6942341" y="2957125"/>
            <a:ext cx="3545951" cy="2661549"/>
          </a:xfrm>
          <a:prstGeom prst="rect">
            <a:avLst/>
          </a:prstGeom>
        </p:spPr>
      </p:pic>
    </p:spTree>
    <p:extLst>
      <p:ext uri="{BB962C8B-B14F-4D97-AF65-F5344CB8AC3E}">
        <p14:creationId xmlns:p14="http://schemas.microsoft.com/office/powerpoint/2010/main" val="1669445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3" descr="ダイアグラム&#10;&#10;自動的に生成された説明">
            <a:extLst>
              <a:ext uri="{FF2B5EF4-FFF2-40B4-BE49-F238E27FC236}">
                <a16:creationId xmlns:a16="http://schemas.microsoft.com/office/drawing/2014/main" id="{580E4BDD-7E94-B20C-C366-4F306C561A95}"/>
              </a:ext>
            </a:extLst>
          </p:cNvPr>
          <p:cNvPicPr>
            <a:picLocks noChangeAspect="1"/>
          </p:cNvPicPr>
          <p:nvPr/>
        </p:nvPicPr>
        <p:blipFill>
          <a:blip r:embed="rId3"/>
          <a:stretch>
            <a:fillRect/>
          </a:stretch>
        </p:blipFill>
        <p:spPr>
          <a:xfrm>
            <a:off x="7928446" y="999242"/>
            <a:ext cx="3985274" cy="3850388"/>
          </a:xfrm>
          <a:prstGeom prst="rect">
            <a:avLst/>
          </a:prstGeom>
        </p:spPr>
      </p:pic>
      <p:sp>
        <p:nvSpPr>
          <p:cNvPr id="3" name="タイトル 2">
            <a:extLst>
              <a:ext uri="{FF2B5EF4-FFF2-40B4-BE49-F238E27FC236}">
                <a16:creationId xmlns:a16="http://schemas.microsoft.com/office/drawing/2014/main" id="{D30AB09E-97EA-49AF-92A2-AC08B4DDBEFB}"/>
              </a:ext>
            </a:extLst>
          </p:cNvPr>
          <p:cNvSpPr>
            <a:spLocks noGrp="1"/>
          </p:cNvSpPr>
          <p:nvPr>
            <p:ph type="title"/>
          </p:nvPr>
        </p:nvSpPr>
        <p:spPr>
          <a:xfrm>
            <a:off x="706722" y="91546"/>
            <a:ext cx="9864000" cy="316497"/>
          </a:xfrm>
        </p:spPr>
        <p:txBody>
          <a:bodyPr/>
          <a:lstStyle/>
          <a:p>
            <a:r>
              <a:rPr lang="en-US" sz="3600" dirty="0"/>
              <a:t>Plug-in </a:t>
            </a:r>
            <a:r>
              <a:rPr lang="en-US" sz="3600" dirty="0" err="1"/>
              <a:t>hybride</a:t>
            </a:r>
            <a:endParaRPr kumimoji="1" lang="en-US" altLang="ja-JP" sz="3600">
              <a:latin typeface="Arial" panose="020B0604020202020204" pitchFamily="34" charset="0"/>
              <a:cs typeface="Arial" panose="020B0604020202020204" pitchFamily="34" charset="0"/>
            </a:endParaRPr>
          </a:p>
        </p:txBody>
      </p:sp>
      <p:pic>
        <p:nvPicPr>
          <p:cNvPr id="7" name="図 6">
            <a:extLst>
              <a:ext uri="{FF2B5EF4-FFF2-40B4-BE49-F238E27FC236}">
                <a16:creationId xmlns:a16="http://schemas.microsoft.com/office/drawing/2014/main" id="{4B38D715-FE2E-4EE7-9423-51F7007BFFF4}"/>
              </a:ext>
            </a:extLst>
          </p:cNvPr>
          <p:cNvPicPr>
            <a:picLocks noChangeAspect="1"/>
          </p:cNvPicPr>
          <p:nvPr/>
        </p:nvPicPr>
        <p:blipFill rotWithShape="1">
          <a:blip r:embed="rId4"/>
          <a:srcRect b="7070"/>
          <a:stretch/>
        </p:blipFill>
        <p:spPr>
          <a:xfrm>
            <a:off x="936748" y="2778321"/>
            <a:ext cx="5159252" cy="3206219"/>
          </a:xfrm>
          <a:prstGeom prst="rect">
            <a:avLst/>
          </a:prstGeom>
        </p:spPr>
      </p:pic>
      <p:sp>
        <p:nvSpPr>
          <p:cNvPr id="5" name="TextBox 4">
            <a:extLst>
              <a:ext uri="{FF2B5EF4-FFF2-40B4-BE49-F238E27FC236}">
                <a16:creationId xmlns:a16="http://schemas.microsoft.com/office/drawing/2014/main" id="{DF04E7A3-CDB9-5EA1-C529-C37184608C8C}"/>
              </a:ext>
            </a:extLst>
          </p:cNvPr>
          <p:cNvSpPr txBox="1"/>
          <p:nvPr/>
        </p:nvSpPr>
        <p:spPr>
          <a:xfrm>
            <a:off x="706722" y="1106120"/>
            <a:ext cx="6097978" cy="1477328"/>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000000"/>
                </a:solidFill>
                <a:effectLst/>
                <a:uLnTx/>
                <a:uFillTx/>
                <a:latin typeface="Calisto MT"/>
                <a:ea typeface="+mn-ea"/>
                <a:cs typeface="+mn-cs"/>
              </a:rPr>
              <a:t>Interlock Plug : </a:t>
            </a: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l-NL" sz="1800" b="0" i="0" u="none" strike="noStrike" kern="1200" cap="none" spc="0" normalizeH="0" baseline="0" noProof="0" dirty="0">
                <a:ln>
                  <a:noFill/>
                </a:ln>
                <a:solidFill>
                  <a:srgbClr val="000000"/>
                </a:solidFill>
                <a:effectLst/>
                <a:uLnTx/>
                <a:uFillTx/>
                <a:latin typeface="Calisto MT"/>
                <a:ea typeface="+mn-ea"/>
                <a:cs typeface="+mn-cs"/>
              </a:rPr>
              <a:t>Uitschakeling van het HV systeem</a:t>
            </a: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l-NL" sz="1800" b="0" i="0" u="none" strike="noStrike" kern="1200" cap="none" spc="0" normalizeH="0" baseline="0" noProof="0" dirty="0">
                <a:ln>
                  <a:noFill/>
                </a:ln>
                <a:solidFill>
                  <a:srgbClr val="000000"/>
                </a:solidFill>
                <a:effectLst/>
                <a:uLnTx/>
                <a:uFillTx/>
                <a:latin typeface="Calisto MT"/>
                <a:ea typeface="+mn-ea"/>
                <a:cs typeface="+mn-cs"/>
              </a:rPr>
              <a:t>Verplicht voor werkzaamheden aan HV componenten </a:t>
            </a: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l-NL" sz="1800" b="0" i="0" u="none" strike="noStrike" kern="1200" cap="none" spc="0" normalizeH="0" baseline="0" noProof="0" dirty="0">
                <a:ln>
                  <a:noFill/>
                </a:ln>
                <a:solidFill>
                  <a:srgbClr val="000000"/>
                </a:solidFill>
                <a:effectLst/>
                <a:uLnTx/>
                <a:uFillTx/>
                <a:latin typeface="Calisto MT"/>
                <a:ea typeface="+mn-ea"/>
                <a:cs typeface="+mn-cs"/>
              </a:rPr>
              <a:t>Capaciter ontlading – min 10min wachten </a:t>
            </a: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l-NL" sz="1800" b="0" i="0" u="none" strike="noStrike" kern="1200" cap="none" spc="0" normalizeH="0" baseline="0" noProof="0" dirty="0">
                <a:ln>
                  <a:noFill/>
                </a:ln>
                <a:solidFill>
                  <a:srgbClr val="000000"/>
                </a:solidFill>
                <a:effectLst/>
                <a:uLnTx/>
                <a:uFillTx/>
                <a:latin typeface="Calisto MT"/>
                <a:ea typeface="+mn-ea"/>
                <a:cs typeface="+mn-cs"/>
              </a:rPr>
              <a:t>Bescherming Technici tegen restspanningen </a:t>
            </a:r>
          </a:p>
        </p:txBody>
      </p:sp>
      <p:pic>
        <p:nvPicPr>
          <p:cNvPr id="6" name="Picture 5">
            <a:extLst>
              <a:ext uri="{FF2B5EF4-FFF2-40B4-BE49-F238E27FC236}">
                <a16:creationId xmlns:a16="http://schemas.microsoft.com/office/drawing/2014/main" id="{758DD7B5-9FF0-67E1-1E8B-5B4FC3149D14}"/>
              </a:ext>
            </a:extLst>
          </p:cNvPr>
          <p:cNvPicPr>
            <a:picLocks noChangeAspect="1"/>
          </p:cNvPicPr>
          <p:nvPr/>
        </p:nvPicPr>
        <p:blipFill>
          <a:blip r:embed="rId5"/>
          <a:stretch>
            <a:fillRect/>
          </a:stretch>
        </p:blipFill>
        <p:spPr>
          <a:xfrm>
            <a:off x="7928446" y="3987726"/>
            <a:ext cx="2706859" cy="2048434"/>
          </a:xfrm>
          <a:prstGeom prst="rect">
            <a:avLst/>
          </a:prstGeom>
        </p:spPr>
      </p:pic>
    </p:spTree>
    <p:extLst>
      <p:ext uri="{BB962C8B-B14F-4D97-AF65-F5344CB8AC3E}">
        <p14:creationId xmlns:p14="http://schemas.microsoft.com/office/powerpoint/2010/main" val="37500614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96FC1-2FA7-05EC-57EC-84E109E68AD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1580AE6-4C7F-A627-00B6-8917EDFD8BCE}"/>
              </a:ext>
            </a:extLst>
          </p:cNvPr>
          <p:cNvPicPr>
            <a:picLocks noChangeAspect="1"/>
          </p:cNvPicPr>
          <p:nvPr/>
        </p:nvPicPr>
        <p:blipFill>
          <a:blip r:embed="rId3"/>
          <a:stretch>
            <a:fillRect/>
          </a:stretch>
        </p:blipFill>
        <p:spPr>
          <a:xfrm>
            <a:off x="9438302" y="6200775"/>
            <a:ext cx="2620347" cy="571500"/>
          </a:xfrm>
          <a:prstGeom prst="rect">
            <a:avLst/>
          </a:prstGeom>
        </p:spPr>
      </p:pic>
      <p:sp>
        <p:nvSpPr>
          <p:cNvPr id="4" name="Title 3">
            <a:extLst>
              <a:ext uri="{FF2B5EF4-FFF2-40B4-BE49-F238E27FC236}">
                <a16:creationId xmlns:a16="http://schemas.microsoft.com/office/drawing/2014/main" id="{691CB448-D2C4-7030-E6A2-583DE453AA6E}"/>
              </a:ext>
            </a:extLst>
          </p:cNvPr>
          <p:cNvSpPr>
            <a:spLocks noGrp="1"/>
          </p:cNvSpPr>
          <p:nvPr>
            <p:ph type="title"/>
          </p:nvPr>
        </p:nvSpPr>
        <p:spPr>
          <a:xfrm>
            <a:off x="700635" y="85725"/>
            <a:ext cx="10691265" cy="533400"/>
          </a:xfrm>
        </p:spPr>
        <p:txBody>
          <a:bodyPr>
            <a:normAutofit fontScale="90000"/>
          </a:bodyPr>
          <a:lstStyle/>
          <a:p>
            <a:r>
              <a:rPr lang="en-US"/>
              <a:t>Plug-in </a:t>
            </a:r>
            <a:r>
              <a:rPr lang="en-US" err="1"/>
              <a:t>hybride</a:t>
            </a:r>
            <a:endParaRPr lang="en-US"/>
          </a:p>
        </p:txBody>
      </p:sp>
      <p:graphicFrame>
        <p:nvGraphicFramePr>
          <p:cNvPr id="5" name="Table 4">
            <a:extLst>
              <a:ext uri="{FF2B5EF4-FFF2-40B4-BE49-F238E27FC236}">
                <a16:creationId xmlns:a16="http://schemas.microsoft.com/office/drawing/2014/main" id="{FF99675B-A16B-AE02-88E1-7F932D8305A5}"/>
              </a:ext>
            </a:extLst>
          </p:cNvPr>
          <p:cNvGraphicFramePr>
            <a:graphicFrameLocks noGrp="1"/>
          </p:cNvGraphicFramePr>
          <p:nvPr/>
        </p:nvGraphicFramePr>
        <p:xfrm>
          <a:off x="3871355" y="1045029"/>
          <a:ext cx="7520544" cy="4646021"/>
        </p:xfrm>
        <a:graphic>
          <a:graphicData uri="http://schemas.openxmlformats.org/drawingml/2006/table">
            <a:tbl>
              <a:tblPr/>
              <a:tblGrid>
                <a:gridCol w="2506848">
                  <a:extLst>
                    <a:ext uri="{9D8B030D-6E8A-4147-A177-3AD203B41FA5}">
                      <a16:colId xmlns:a16="http://schemas.microsoft.com/office/drawing/2014/main" val="2316342980"/>
                    </a:ext>
                  </a:extLst>
                </a:gridCol>
                <a:gridCol w="2506848">
                  <a:extLst>
                    <a:ext uri="{9D8B030D-6E8A-4147-A177-3AD203B41FA5}">
                      <a16:colId xmlns:a16="http://schemas.microsoft.com/office/drawing/2014/main" val="3681090955"/>
                    </a:ext>
                  </a:extLst>
                </a:gridCol>
                <a:gridCol w="2506848">
                  <a:extLst>
                    <a:ext uri="{9D8B030D-6E8A-4147-A177-3AD203B41FA5}">
                      <a16:colId xmlns:a16="http://schemas.microsoft.com/office/drawing/2014/main" val="3250255621"/>
                    </a:ext>
                  </a:extLst>
                </a:gridCol>
              </a:tblGrid>
              <a:tr h="490604">
                <a:tc>
                  <a:txBody>
                    <a:bodyPr/>
                    <a:lstStyle/>
                    <a:p>
                      <a:endParaRPr lang="nl-NL"/>
                    </a:p>
                  </a:txBody>
                  <a:tcPr anchor="ctr">
                    <a:lnL>
                      <a:noFill/>
                    </a:lnL>
                    <a:lnR>
                      <a:noFill/>
                    </a:lnR>
                    <a:lnT>
                      <a:noFill/>
                    </a:lnT>
                    <a:lnB>
                      <a:noFill/>
                    </a:lnB>
                    <a:noFill/>
                  </a:tcPr>
                </a:tc>
                <a:tc>
                  <a:txBody>
                    <a:bodyPr/>
                    <a:lstStyle/>
                    <a:p>
                      <a:r>
                        <a:rPr lang="nl-NL" b="1"/>
                        <a:t>MC24</a:t>
                      </a:r>
                      <a:endParaRPr lang="nl-NL"/>
                    </a:p>
                  </a:txBody>
                  <a:tcPr anchor="ctr">
                    <a:lnL>
                      <a:noFill/>
                    </a:lnL>
                    <a:lnR>
                      <a:noFill/>
                    </a:lnR>
                    <a:lnT>
                      <a:noFill/>
                    </a:lnT>
                    <a:lnB>
                      <a:noFill/>
                    </a:lnB>
                    <a:noFill/>
                  </a:tcPr>
                </a:tc>
                <a:tc>
                  <a:txBody>
                    <a:bodyPr/>
                    <a:lstStyle/>
                    <a:p>
                      <a:r>
                        <a:rPr lang="nl-NL" b="1"/>
                        <a:t>MC26</a:t>
                      </a:r>
                      <a:endParaRPr lang="nl-NL"/>
                    </a:p>
                  </a:txBody>
                  <a:tcPr anchor="ctr">
                    <a:lnL>
                      <a:noFill/>
                    </a:lnL>
                    <a:lnR>
                      <a:noFill/>
                    </a:lnR>
                    <a:lnT>
                      <a:noFill/>
                    </a:lnT>
                    <a:lnB>
                      <a:noFill/>
                    </a:lnB>
                    <a:noFill/>
                  </a:tcPr>
                </a:tc>
                <a:extLst>
                  <a:ext uri="{0D108BD9-81ED-4DB2-BD59-A6C34878D82A}">
                    <a16:rowId xmlns:a16="http://schemas.microsoft.com/office/drawing/2014/main" val="2912274464"/>
                  </a:ext>
                </a:extLst>
              </a:tr>
              <a:tr h="490604">
                <a:tc>
                  <a:txBody>
                    <a:bodyPr/>
                    <a:lstStyle/>
                    <a:p>
                      <a:r>
                        <a:rPr lang="nl-NL"/>
                        <a:t>⚡ </a:t>
                      </a:r>
                      <a:r>
                        <a:rPr lang="nl-NL" b="1"/>
                        <a:t>AC Laden</a:t>
                      </a:r>
                      <a:endParaRPr lang="nl-NL"/>
                    </a:p>
                  </a:txBody>
                  <a:tcPr anchor="ctr">
                    <a:lnL>
                      <a:noFill/>
                    </a:lnL>
                    <a:lnR>
                      <a:noFill/>
                    </a:lnR>
                    <a:lnT>
                      <a:noFill/>
                    </a:lnT>
                    <a:lnB>
                      <a:noFill/>
                    </a:lnB>
                    <a:noFill/>
                  </a:tcPr>
                </a:tc>
                <a:tc>
                  <a:txBody>
                    <a:bodyPr/>
                    <a:lstStyle/>
                    <a:p>
                      <a:r>
                        <a:rPr lang="nl-NL"/>
                        <a:t>7 kW max</a:t>
                      </a:r>
                    </a:p>
                  </a:txBody>
                  <a:tcPr anchor="ctr">
                    <a:lnL>
                      <a:noFill/>
                    </a:lnL>
                    <a:lnR>
                      <a:noFill/>
                    </a:lnR>
                    <a:lnT>
                      <a:noFill/>
                    </a:lnT>
                    <a:lnB>
                      <a:noFill/>
                    </a:lnB>
                    <a:noFill/>
                  </a:tcPr>
                </a:tc>
                <a:tc>
                  <a:txBody>
                    <a:bodyPr/>
                    <a:lstStyle/>
                    <a:p>
                      <a:r>
                        <a:rPr lang="nl-NL"/>
                        <a:t>✅ </a:t>
                      </a:r>
                      <a:r>
                        <a:rPr lang="nl-NL" b="1"/>
                        <a:t>11 kW 3-fase</a:t>
                      </a:r>
                      <a:endParaRPr lang="nl-NL"/>
                    </a:p>
                  </a:txBody>
                  <a:tcPr anchor="ctr">
                    <a:lnL>
                      <a:noFill/>
                    </a:lnL>
                    <a:lnR>
                      <a:noFill/>
                    </a:lnR>
                    <a:lnT>
                      <a:noFill/>
                    </a:lnT>
                    <a:lnB>
                      <a:noFill/>
                    </a:lnB>
                    <a:noFill/>
                  </a:tcPr>
                </a:tc>
                <a:extLst>
                  <a:ext uri="{0D108BD9-81ED-4DB2-BD59-A6C34878D82A}">
                    <a16:rowId xmlns:a16="http://schemas.microsoft.com/office/drawing/2014/main" val="3309245890"/>
                  </a:ext>
                </a:extLst>
              </a:tr>
              <a:tr h="490604">
                <a:tc>
                  <a:txBody>
                    <a:bodyPr/>
                    <a:lstStyle/>
                    <a:p>
                      <a:r>
                        <a:rPr lang="nl-NL"/>
                        <a:t>⚡ </a:t>
                      </a:r>
                      <a:r>
                        <a:rPr lang="nl-NL" b="1"/>
                        <a:t>DC Snelladen</a:t>
                      </a:r>
                      <a:endParaRPr lang="nl-NL"/>
                    </a:p>
                  </a:txBody>
                  <a:tcPr anchor="ctr">
                    <a:lnL>
                      <a:noFill/>
                    </a:lnL>
                    <a:lnR>
                      <a:noFill/>
                    </a:lnR>
                    <a:lnT>
                      <a:noFill/>
                    </a:lnT>
                    <a:lnB>
                      <a:noFill/>
                    </a:lnB>
                    <a:noFill/>
                  </a:tcPr>
                </a:tc>
                <a:tc>
                  <a:txBody>
                    <a:bodyPr/>
                    <a:lstStyle/>
                    <a:p>
                      <a:r>
                        <a:rPr lang="nl-NL" dirty="0"/>
                        <a:t>❌ Niet beschikbaar</a:t>
                      </a:r>
                    </a:p>
                  </a:txBody>
                  <a:tcPr anchor="ctr">
                    <a:lnL>
                      <a:noFill/>
                    </a:lnL>
                    <a:lnR>
                      <a:noFill/>
                    </a:lnR>
                    <a:lnT>
                      <a:noFill/>
                    </a:lnT>
                    <a:lnB>
                      <a:noFill/>
                    </a:lnB>
                    <a:noFill/>
                  </a:tcPr>
                </a:tc>
                <a:tc>
                  <a:txBody>
                    <a:bodyPr/>
                    <a:lstStyle/>
                    <a:p>
                      <a:r>
                        <a:rPr lang="nl-NL"/>
                        <a:t>✅ </a:t>
                      </a:r>
                      <a:r>
                        <a:rPr lang="nl-NL" b="1"/>
                        <a:t>CCS DC-laden</a:t>
                      </a:r>
                      <a:endParaRPr lang="nl-NL"/>
                    </a:p>
                  </a:txBody>
                  <a:tcPr anchor="ctr">
                    <a:lnL>
                      <a:noFill/>
                    </a:lnL>
                    <a:lnR>
                      <a:noFill/>
                    </a:lnR>
                    <a:lnT>
                      <a:noFill/>
                    </a:lnT>
                    <a:lnB>
                      <a:noFill/>
                    </a:lnB>
                    <a:noFill/>
                  </a:tcPr>
                </a:tc>
                <a:extLst>
                  <a:ext uri="{0D108BD9-81ED-4DB2-BD59-A6C34878D82A}">
                    <a16:rowId xmlns:a16="http://schemas.microsoft.com/office/drawing/2014/main" val="2863523777"/>
                  </a:ext>
                </a:extLst>
              </a:tr>
              <a:tr h="490604">
                <a:tc>
                  <a:txBody>
                    <a:bodyPr/>
                    <a:lstStyle/>
                    <a:p>
                      <a:r>
                        <a:rPr lang="nl-NL"/>
                        <a:t>🌡️ </a:t>
                      </a:r>
                      <a:r>
                        <a:rPr lang="nl-NL" b="1"/>
                        <a:t>Koeling OBC</a:t>
                      </a:r>
                      <a:endParaRPr lang="nl-NL"/>
                    </a:p>
                  </a:txBody>
                  <a:tcPr anchor="ctr">
                    <a:lnL>
                      <a:noFill/>
                    </a:lnL>
                    <a:lnR>
                      <a:noFill/>
                    </a:lnR>
                    <a:lnT>
                      <a:noFill/>
                    </a:lnT>
                    <a:lnB>
                      <a:noFill/>
                    </a:lnB>
                    <a:noFill/>
                  </a:tcPr>
                </a:tc>
                <a:tc>
                  <a:txBody>
                    <a:bodyPr/>
                    <a:lstStyle/>
                    <a:p>
                      <a:r>
                        <a:rPr lang="nl-NL" dirty="0"/>
                        <a:t>Luchtgekoeld</a:t>
                      </a:r>
                    </a:p>
                  </a:txBody>
                  <a:tcPr anchor="ctr">
                    <a:lnL>
                      <a:noFill/>
                    </a:lnL>
                    <a:lnR>
                      <a:noFill/>
                    </a:lnR>
                    <a:lnT>
                      <a:noFill/>
                    </a:lnT>
                    <a:lnB>
                      <a:noFill/>
                    </a:lnB>
                    <a:noFill/>
                  </a:tcPr>
                </a:tc>
                <a:tc>
                  <a:txBody>
                    <a:bodyPr/>
                    <a:lstStyle/>
                    <a:p>
                      <a:r>
                        <a:rPr lang="nl-NL" dirty="0"/>
                        <a:t>✅ </a:t>
                      </a:r>
                      <a:r>
                        <a:rPr lang="nl-NL" b="1" dirty="0"/>
                        <a:t>Watergekoeld</a:t>
                      </a:r>
                      <a:endParaRPr lang="nl-NL" dirty="0"/>
                    </a:p>
                  </a:txBody>
                  <a:tcPr anchor="ctr">
                    <a:lnL>
                      <a:noFill/>
                    </a:lnL>
                    <a:lnR>
                      <a:noFill/>
                    </a:lnR>
                    <a:lnT>
                      <a:noFill/>
                    </a:lnT>
                    <a:lnB>
                      <a:noFill/>
                    </a:lnB>
                    <a:noFill/>
                  </a:tcPr>
                </a:tc>
                <a:extLst>
                  <a:ext uri="{0D108BD9-81ED-4DB2-BD59-A6C34878D82A}">
                    <a16:rowId xmlns:a16="http://schemas.microsoft.com/office/drawing/2014/main" val="2540568626"/>
                  </a:ext>
                </a:extLst>
              </a:tr>
              <a:tr h="490604">
                <a:tc>
                  <a:txBody>
                    <a:bodyPr/>
                    <a:lstStyle/>
                    <a:p>
                      <a:r>
                        <a:rPr lang="nl-NL"/>
                        <a:t>📍 </a:t>
                      </a:r>
                      <a:r>
                        <a:rPr lang="nl-NL" b="1"/>
                        <a:t>Laadpoort</a:t>
                      </a:r>
                      <a:endParaRPr lang="nl-NL"/>
                    </a:p>
                  </a:txBody>
                  <a:tcPr anchor="ctr">
                    <a:lnL>
                      <a:noFill/>
                    </a:lnL>
                    <a:lnR>
                      <a:noFill/>
                    </a:lnR>
                    <a:lnT>
                      <a:noFill/>
                    </a:lnT>
                    <a:lnB>
                      <a:noFill/>
                    </a:lnB>
                    <a:noFill/>
                  </a:tcPr>
                </a:tc>
                <a:tc>
                  <a:txBody>
                    <a:bodyPr/>
                    <a:lstStyle/>
                    <a:p>
                      <a:r>
                        <a:rPr lang="nl-NL" dirty="0"/>
                        <a:t>Rechts achter</a:t>
                      </a:r>
                    </a:p>
                  </a:txBody>
                  <a:tcPr anchor="ctr">
                    <a:lnL>
                      <a:noFill/>
                    </a:lnL>
                    <a:lnR>
                      <a:noFill/>
                    </a:lnR>
                    <a:lnT>
                      <a:noFill/>
                    </a:lnT>
                    <a:lnB>
                      <a:noFill/>
                    </a:lnB>
                    <a:noFill/>
                  </a:tcPr>
                </a:tc>
                <a:tc>
                  <a:txBody>
                    <a:bodyPr/>
                    <a:lstStyle/>
                    <a:p>
                      <a:r>
                        <a:rPr lang="nl-NL"/>
                        <a:t>✅ Links vooraan</a:t>
                      </a:r>
                    </a:p>
                  </a:txBody>
                  <a:tcPr anchor="ctr">
                    <a:lnL>
                      <a:noFill/>
                    </a:lnL>
                    <a:lnR>
                      <a:noFill/>
                    </a:lnR>
                    <a:lnT>
                      <a:noFill/>
                    </a:lnT>
                    <a:lnB>
                      <a:noFill/>
                    </a:lnB>
                    <a:noFill/>
                  </a:tcPr>
                </a:tc>
                <a:extLst>
                  <a:ext uri="{0D108BD9-81ED-4DB2-BD59-A6C34878D82A}">
                    <a16:rowId xmlns:a16="http://schemas.microsoft.com/office/drawing/2014/main" val="3083016711"/>
                  </a:ext>
                </a:extLst>
              </a:tr>
              <a:tr h="490604">
                <a:tc>
                  <a:txBody>
                    <a:bodyPr/>
                    <a:lstStyle/>
                    <a:p>
                      <a:r>
                        <a:rPr lang="nl-NL"/>
                        <a:t>🔌 </a:t>
                      </a:r>
                      <a:r>
                        <a:rPr lang="nl-NL" b="1"/>
                        <a:t>CCS Aansluiting</a:t>
                      </a:r>
                      <a:endParaRPr lang="nl-NL"/>
                    </a:p>
                  </a:txBody>
                  <a:tcPr anchor="ctr">
                    <a:lnL>
                      <a:noFill/>
                    </a:lnL>
                    <a:lnR>
                      <a:noFill/>
                    </a:lnR>
                    <a:lnT>
                      <a:noFill/>
                    </a:lnT>
                    <a:lnB>
                      <a:noFill/>
                    </a:lnB>
                    <a:noFill/>
                  </a:tcPr>
                </a:tc>
                <a:tc>
                  <a:txBody>
                    <a:bodyPr/>
                    <a:lstStyle/>
                    <a:p>
                      <a:r>
                        <a:rPr lang="nl-NL" dirty="0"/>
                        <a:t>❌ Nee</a:t>
                      </a:r>
                    </a:p>
                  </a:txBody>
                  <a:tcPr anchor="ctr">
                    <a:lnL>
                      <a:noFill/>
                    </a:lnL>
                    <a:lnR>
                      <a:noFill/>
                    </a:lnR>
                    <a:lnT>
                      <a:noFill/>
                    </a:lnT>
                    <a:lnB>
                      <a:noFill/>
                    </a:lnB>
                    <a:noFill/>
                  </a:tcPr>
                </a:tc>
                <a:tc>
                  <a:txBody>
                    <a:bodyPr/>
                    <a:lstStyle/>
                    <a:p>
                      <a:r>
                        <a:rPr lang="nl-NL"/>
                        <a:t>✅ Ja</a:t>
                      </a:r>
                    </a:p>
                  </a:txBody>
                  <a:tcPr anchor="ctr">
                    <a:lnL>
                      <a:noFill/>
                    </a:lnL>
                    <a:lnR>
                      <a:noFill/>
                    </a:lnR>
                    <a:lnT>
                      <a:noFill/>
                    </a:lnT>
                    <a:lnB>
                      <a:noFill/>
                    </a:lnB>
                    <a:noFill/>
                  </a:tcPr>
                </a:tc>
                <a:extLst>
                  <a:ext uri="{0D108BD9-81ED-4DB2-BD59-A6C34878D82A}">
                    <a16:rowId xmlns:a16="http://schemas.microsoft.com/office/drawing/2014/main" val="3103746611"/>
                  </a:ext>
                </a:extLst>
              </a:tr>
              <a:tr h="490604">
                <a:tc>
                  <a:txBody>
                    <a:bodyPr/>
                    <a:lstStyle/>
                    <a:p>
                      <a:r>
                        <a:rPr lang="nl-NL"/>
                        <a:t>📅 </a:t>
                      </a:r>
                      <a:r>
                        <a:rPr lang="nl-NL" b="1"/>
                        <a:t>Laadplanning</a:t>
                      </a:r>
                      <a:endParaRPr lang="nl-NL"/>
                    </a:p>
                  </a:txBody>
                  <a:tcPr anchor="ctr">
                    <a:lnL>
                      <a:noFill/>
                    </a:lnL>
                    <a:lnR>
                      <a:noFill/>
                    </a:lnR>
                    <a:lnT>
                      <a:noFill/>
                    </a:lnT>
                    <a:lnB>
                      <a:noFill/>
                    </a:lnB>
                    <a:noFill/>
                  </a:tcPr>
                </a:tc>
                <a:tc>
                  <a:txBody>
                    <a:bodyPr/>
                    <a:lstStyle/>
                    <a:p>
                      <a:r>
                        <a:rPr lang="nl-NL"/>
                        <a:t>Start / Vertrektijd</a:t>
                      </a:r>
                    </a:p>
                  </a:txBody>
                  <a:tcPr anchor="ctr">
                    <a:lnL>
                      <a:noFill/>
                    </a:lnL>
                    <a:lnR>
                      <a:noFill/>
                    </a:lnR>
                    <a:lnT>
                      <a:noFill/>
                    </a:lnT>
                    <a:lnB>
                      <a:noFill/>
                    </a:lnB>
                    <a:noFill/>
                  </a:tcPr>
                </a:tc>
                <a:tc>
                  <a:txBody>
                    <a:bodyPr/>
                    <a:lstStyle/>
                    <a:p>
                      <a:r>
                        <a:rPr lang="nl-NL"/>
                        <a:t>✅ Start + Stop</a:t>
                      </a:r>
                    </a:p>
                  </a:txBody>
                  <a:tcPr anchor="ctr">
                    <a:lnL>
                      <a:noFill/>
                    </a:lnL>
                    <a:lnR>
                      <a:noFill/>
                    </a:lnR>
                    <a:lnT>
                      <a:noFill/>
                    </a:lnT>
                    <a:lnB>
                      <a:noFill/>
                    </a:lnB>
                    <a:noFill/>
                  </a:tcPr>
                </a:tc>
                <a:extLst>
                  <a:ext uri="{0D108BD9-81ED-4DB2-BD59-A6C34878D82A}">
                    <a16:rowId xmlns:a16="http://schemas.microsoft.com/office/drawing/2014/main" val="2032714684"/>
                  </a:ext>
                </a:extLst>
              </a:tr>
              <a:tr h="721189">
                <a:tc>
                  <a:txBody>
                    <a:bodyPr/>
                    <a:lstStyle/>
                    <a:p>
                      <a:r>
                        <a:rPr lang="nl-NL"/>
                        <a:t>🔧 </a:t>
                      </a:r>
                      <a:r>
                        <a:rPr lang="nl-NL" b="1"/>
                        <a:t>Laadstroom instelbaar</a:t>
                      </a:r>
                      <a:endParaRPr lang="nl-NL"/>
                    </a:p>
                  </a:txBody>
                  <a:tcPr anchor="ctr">
                    <a:lnL>
                      <a:noFill/>
                    </a:lnL>
                    <a:lnR>
                      <a:noFill/>
                    </a:lnR>
                    <a:lnT>
                      <a:noFill/>
                    </a:lnT>
                    <a:lnB>
                      <a:noFill/>
                    </a:lnB>
                    <a:noFill/>
                  </a:tcPr>
                </a:tc>
                <a:tc>
                  <a:txBody>
                    <a:bodyPr/>
                    <a:lstStyle/>
                    <a:p>
                      <a:r>
                        <a:rPr lang="nl-NL"/>
                        <a:t>Max / 16A / 8A</a:t>
                      </a:r>
                    </a:p>
                  </a:txBody>
                  <a:tcPr anchor="ctr">
                    <a:lnL>
                      <a:noFill/>
                    </a:lnL>
                    <a:lnR>
                      <a:noFill/>
                    </a:lnR>
                    <a:lnT>
                      <a:noFill/>
                    </a:lnT>
                    <a:lnB>
                      <a:noFill/>
                    </a:lnB>
                    <a:noFill/>
                  </a:tcPr>
                </a:tc>
                <a:tc>
                  <a:txBody>
                    <a:bodyPr/>
                    <a:lstStyle/>
                    <a:p>
                      <a:r>
                        <a:rPr lang="nl-NL"/>
                        <a:t>✅ 32A / 24A / 16A / 8A</a:t>
                      </a:r>
                    </a:p>
                  </a:txBody>
                  <a:tcPr anchor="ctr">
                    <a:lnL>
                      <a:noFill/>
                    </a:lnL>
                    <a:lnR>
                      <a:noFill/>
                    </a:lnR>
                    <a:lnT>
                      <a:noFill/>
                    </a:lnT>
                    <a:lnB>
                      <a:noFill/>
                    </a:lnB>
                    <a:noFill/>
                  </a:tcPr>
                </a:tc>
                <a:extLst>
                  <a:ext uri="{0D108BD9-81ED-4DB2-BD59-A6C34878D82A}">
                    <a16:rowId xmlns:a16="http://schemas.microsoft.com/office/drawing/2014/main" val="193812261"/>
                  </a:ext>
                </a:extLst>
              </a:tr>
              <a:tr h="490604">
                <a:tc>
                  <a:txBody>
                    <a:bodyPr/>
                    <a:lstStyle/>
                    <a:p>
                      <a:r>
                        <a:rPr lang="nl-NL"/>
                        <a:t>🔋 </a:t>
                      </a:r>
                      <a:r>
                        <a:rPr lang="nl-NL" b="1"/>
                        <a:t>Laadlimiet</a:t>
                      </a:r>
                      <a:endParaRPr lang="nl-NL"/>
                    </a:p>
                  </a:txBody>
                  <a:tcPr anchor="ctr">
                    <a:lnL>
                      <a:noFill/>
                    </a:lnL>
                    <a:lnR>
                      <a:noFill/>
                    </a:lnR>
                    <a:lnT>
                      <a:noFill/>
                    </a:lnT>
                    <a:lnB>
                      <a:noFill/>
                    </a:lnB>
                    <a:noFill/>
                  </a:tcPr>
                </a:tc>
                <a:tc>
                  <a:txBody>
                    <a:bodyPr/>
                    <a:lstStyle/>
                    <a:p>
                      <a:r>
                        <a:rPr lang="nl-NL"/>
                        <a:t>❌ Niet mogelijk</a:t>
                      </a:r>
                    </a:p>
                  </a:txBody>
                  <a:tcPr anchor="ctr">
                    <a:lnL>
                      <a:noFill/>
                    </a:lnL>
                    <a:lnR>
                      <a:noFill/>
                    </a:lnR>
                    <a:lnT>
                      <a:noFill/>
                    </a:lnT>
                    <a:lnB>
                      <a:noFill/>
                    </a:lnB>
                    <a:noFill/>
                  </a:tcPr>
                </a:tc>
                <a:tc>
                  <a:txBody>
                    <a:bodyPr/>
                    <a:lstStyle/>
                    <a:p>
                      <a:r>
                        <a:rPr lang="nl-NL" dirty="0"/>
                        <a:t>✅ 50-100% instelbaar</a:t>
                      </a:r>
                    </a:p>
                  </a:txBody>
                  <a:tcPr anchor="ctr">
                    <a:lnL>
                      <a:noFill/>
                    </a:lnL>
                    <a:lnR>
                      <a:noFill/>
                    </a:lnR>
                    <a:lnT>
                      <a:noFill/>
                    </a:lnT>
                    <a:lnB>
                      <a:noFill/>
                    </a:lnB>
                    <a:noFill/>
                  </a:tcPr>
                </a:tc>
                <a:extLst>
                  <a:ext uri="{0D108BD9-81ED-4DB2-BD59-A6C34878D82A}">
                    <a16:rowId xmlns:a16="http://schemas.microsoft.com/office/drawing/2014/main" val="483449198"/>
                  </a:ext>
                </a:extLst>
              </a:tr>
            </a:tbl>
          </a:graphicData>
        </a:graphic>
      </p:graphicFrame>
      <p:pic>
        <p:nvPicPr>
          <p:cNvPr id="7" name="Picture 6">
            <a:extLst>
              <a:ext uri="{FF2B5EF4-FFF2-40B4-BE49-F238E27FC236}">
                <a16:creationId xmlns:a16="http://schemas.microsoft.com/office/drawing/2014/main" id="{CE7314C6-BA45-F1A2-BD29-54A532DFD337}"/>
              </a:ext>
            </a:extLst>
          </p:cNvPr>
          <p:cNvPicPr>
            <a:picLocks noChangeAspect="1"/>
          </p:cNvPicPr>
          <p:nvPr/>
        </p:nvPicPr>
        <p:blipFill>
          <a:blip r:embed="rId4"/>
          <a:stretch>
            <a:fillRect/>
          </a:stretch>
        </p:blipFill>
        <p:spPr>
          <a:xfrm>
            <a:off x="800101" y="3429000"/>
            <a:ext cx="2756524" cy="2350202"/>
          </a:xfrm>
          <a:prstGeom prst="rect">
            <a:avLst/>
          </a:prstGeom>
        </p:spPr>
      </p:pic>
      <p:pic>
        <p:nvPicPr>
          <p:cNvPr id="9" name="Picture 8">
            <a:extLst>
              <a:ext uri="{FF2B5EF4-FFF2-40B4-BE49-F238E27FC236}">
                <a16:creationId xmlns:a16="http://schemas.microsoft.com/office/drawing/2014/main" id="{D6F801CA-C12D-499D-C238-DD4084AA733E}"/>
              </a:ext>
            </a:extLst>
          </p:cNvPr>
          <p:cNvPicPr>
            <a:picLocks noChangeAspect="1"/>
          </p:cNvPicPr>
          <p:nvPr/>
        </p:nvPicPr>
        <p:blipFill>
          <a:blip r:embed="rId5"/>
          <a:srcRect t="4784"/>
          <a:stretch/>
        </p:blipFill>
        <p:spPr>
          <a:xfrm>
            <a:off x="967075" y="1389413"/>
            <a:ext cx="2422575" cy="2039587"/>
          </a:xfrm>
          <a:prstGeom prst="rect">
            <a:avLst/>
          </a:prstGeom>
        </p:spPr>
      </p:pic>
    </p:spTree>
    <p:extLst>
      <p:ext uri="{BB962C8B-B14F-4D97-AF65-F5344CB8AC3E}">
        <p14:creationId xmlns:p14="http://schemas.microsoft.com/office/powerpoint/2010/main" val="2288230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6E097-F18C-5399-3E4B-DF1037A2F3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DAC53DC-D8AC-E346-E146-E6DDBD809829}"/>
              </a:ext>
            </a:extLst>
          </p:cNvPr>
          <p:cNvPicPr>
            <a:picLocks noChangeAspect="1"/>
          </p:cNvPicPr>
          <p:nvPr/>
        </p:nvPicPr>
        <p:blipFill>
          <a:blip r:embed="rId3"/>
          <a:stretch>
            <a:fillRect/>
          </a:stretch>
        </p:blipFill>
        <p:spPr>
          <a:xfrm>
            <a:off x="9438302" y="6200775"/>
            <a:ext cx="2620347" cy="571500"/>
          </a:xfrm>
          <a:prstGeom prst="rect">
            <a:avLst/>
          </a:prstGeom>
        </p:spPr>
      </p:pic>
      <p:sp>
        <p:nvSpPr>
          <p:cNvPr id="4" name="Title 3">
            <a:extLst>
              <a:ext uri="{FF2B5EF4-FFF2-40B4-BE49-F238E27FC236}">
                <a16:creationId xmlns:a16="http://schemas.microsoft.com/office/drawing/2014/main" id="{E641ED2C-F2AE-410B-2D93-232408BB56B0}"/>
              </a:ext>
            </a:extLst>
          </p:cNvPr>
          <p:cNvSpPr>
            <a:spLocks noGrp="1"/>
          </p:cNvSpPr>
          <p:nvPr>
            <p:ph type="title"/>
          </p:nvPr>
        </p:nvSpPr>
        <p:spPr>
          <a:xfrm>
            <a:off x="700635" y="85725"/>
            <a:ext cx="10691265" cy="533400"/>
          </a:xfrm>
        </p:spPr>
        <p:txBody>
          <a:bodyPr>
            <a:normAutofit fontScale="90000"/>
          </a:bodyPr>
          <a:lstStyle/>
          <a:p>
            <a:r>
              <a:rPr lang="fr-FR" dirty="0"/>
              <a:t>système 4 roues motrices : E-FOUR</a:t>
            </a:r>
            <a:endParaRPr lang="en-US" dirty="0"/>
          </a:p>
        </p:txBody>
      </p:sp>
      <p:sp>
        <p:nvSpPr>
          <p:cNvPr id="5" name="Content Placeholder 4">
            <a:extLst>
              <a:ext uri="{FF2B5EF4-FFF2-40B4-BE49-F238E27FC236}">
                <a16:creationId xmlns:a16="http://schemas.microsoft.com/office/drawing/2014/main" id="{A66E5B64-10B7-1110-9E6C-317182519A1B}"/>
              </a:ext>
            </a:extLst>
          </p:cNvPr>
          <p:cNvSpPr>
            <a:spLocks noGrp="1"/>
          </p:cNvSpPr>
          <p:nvPr>
            <p:ph idx="1"/>
          </p:nvPr>
        </p:nvSpPr>
        <p:spPr>
          <a:xfrm>
            <a:off x="700635" y="990600"/>
            <a:ext cx="11234691" cy="4971288"/>
          </a:xfrm>
        </p:spPr>
        <p:txBody>
          <a:bodyPr/>
          <a:lstStyle/>
          <a:p>
            <a:r>
              <a:rPr lang="en-US" b="1" dirty="0"/>
              <a:t>E-FOUR :</a:t>
            </a:r>
            <a:r>
              <a:rPr lang="en-US" dirty="0"/>
              <a:t> </a:t>
            </a:r>
          </a:p>
          <a:p>
            <a:pPr lvl="1"/>
            <a:r>
              <a:rPr lang="fr-FR" dirty="0"/>
              <a:t>Transmission intégrale électronique très performante</a:t>
            </a:r>
          </a:p>
          <a:p>
            <a:pPr lvl="2"/>
            <a:r>
              <a:rPr lang="fr-FR" dirty="0"/>
              <a:t>Assure une adhérence et une stabilité optimales</a:t>
            </a:r>
          </a:p>
          <a:p>
            <a:pPr lvl="1"/>
            <a:r>
              <a:rPr lang="fr-FR" dirty="0"/>
              <a:t>S’adapte à différentes conditions de conduite</a:t>
            </a:r>
          </a:p>
          <a:p>
            <a:pPr lvl="1"/>
            <a:r>
              <a:rPr lang="fr-FR" dirty="0"/>
              <a:t>Contribue à une consommation de carburant efficace</a:t>
            </a:r>
            <a:endParaRPr lang="en-US" dirty="0"/>
          </a:p>
          <a:p>
            <a:pPr>
              <a:spcBef>
                <a:spcPts val="0"/>
              </a:spcBef>
            </a:pPr>
            <a:r>
              <a:rPr lang="fr-FR" dirty="0"/>
              <a:t>Cinq modes de conduite garantissent un équilibre optimal entre </a:t>
            </a:r>
          </a:p>
          <a:p>
            <a:pPr lvl="1">
              <a:spcBef>
                <a:spcPts val="0"/>
              </a:spcBef>
              <a:buFont typeface="Wingdings" panose="05000000000000000000" pitchFamily="2" charset="2"/>
              <a:buChar char="ü"/>
            </a:pPr>
            <a:r>
              <a:rPr lang="fr-FR" dirty="0"/>
              <a:t>L’efficacité</a:t>
            </a:r>
          </a:p>
          <a:p>
            <a:pPr lvl="1">
              <a:spcBef>
                <a:spcPts val="0"/>
              </a:spcBef>
              <a:buFont typeface="Wingdings" panose="05000000000000000000" pitchFamily="2" charset="2"/>
              <a:buChar char="ü"/>
            </a:pPr>
            <a:r>
              <a:rPr lang="fr-FR" dirty="0"/>
              <a:t>L’adhérence</a:t>
            </a:r>
          </a:p>
          <a:p>
            <a:pPr lvl="1">
              <a:spcBef>
                <a:spcPts val="0"/>
              </a:spcBef>
              <a:buFont typeface="Wingdings" panose="05000000000000000000" pitchFamily="2" charset="2"/>
              <a:buChar char="ü"/>
            </a:pPr>
            <a:r>
              <a:rPr lang="fr-FR" dirty="0"/>
              <a:t>La stabilité</a:t>
            </a:r>
          </a:p>
          <a:p>
            <a:pPr lvl="1">
              <a:spcBef>
                <a:spcPts val="0"/>
              </a:spcBef>
              <a:buFont typeface="Wingdings" panose="05000000000000000000" pitchFamily="2" charset="2"/>
              <a:buChar char="ü"/>
            </a:pPr>
            <a:r>
              <a:rPr lang="fr-FR" dirty="0"/>
              <a:t>Le confort de conduite</a:t>
            </a:r>
            <a:r>
              <a:rPr lang="en-US" dirty="0"/>
              <a:t> </a:t>
            </a:r>
          </a:p>
        </p:txBody>
      </p:sp>
      <p:pic>
        <p:nvPicPr>
          <p:cNvPr id="6" name="Picture 5">
            <a:extLst>
              <a:ext uri="{FF2B5EF4-FFF2-40B4-BE49-F238E27FC236}">
                <a16:creationId xmlns:a16="http://schemas.microsoft.com/office/drawing/2014/main" id="{9428F954-F9A0-31F2-D29B-B5F3AE1527E3}"/>
              </a:ext>
            </a:extLst>
          </p:cNvPr>
          <p:cNvPicPr>
            <a:picLocks noChangeAspect="1"/>
          </p:cNvPicPr>
          <p:nvPr/>
        </p:nvPicPr>
        <p:blipFill>
          <a:blip r:embed="rId4"/>
          <a:stretch>
            <a:fillRect/>
          </a:stretch>
        </p:blipFill>
        <p:spPr>
          <a:xfrm>
            <a:off x="8186687" y="990600"/>
            <a:ext cx="3810000" cy="4648061"/>
          </a:xfrm>
          <a:prstGeom prst="rect">
            <a:avLst/>
          </a:prstGeom>
        </p:spPr>
      </p:pic>
      <p:pic>
        <p:nvPicPr>
          <p:cNvPr id="8" name="Picture 7">
            <a:extLst>
              <a:ext uri="{FF2B5EF4-FFF2-40B4-BE49-F238E27FC236}">
                <a16:creationId xmlns:a16="http://schemas.microsoft.com/office/drawing/2014/main" id="{A7AF9629-1B5C-EACA-ED7B-98D6E313AFCF}"/>
              </a:ext>
            </a:extLst>
          </p:cNvPr>
          <p:cNvPicPr>
            <a:picLocks noChangeAspect="1"/>
          </p:cNvPicPr>
          <p:nvPr/>
        </p:nvPicPr>
        <p:blipFill>
          <a:blip r:embed="rId5"/>
          <a:stretch>
            <a:fillRect/>
          </a:stretch>
        </p:blipFill>
        <p:spPr>
          <a:xfrm>
            <a:off x="3204611" y="4281237"/>
            <a:ext cx="4982076" cy="2491038"/>
          </a:xfrm>
          <a:prstGeom prst="rect">
            <a:avLst/>
          </a:prstGeom>
        </p:spPr>
      </p:pic>
    </p:spTree>
    <p:extLst>
      <p:ext uri="{BB962C8B-B14F-4D97-AF65-F5344CB8AC3E}">
        <p14:creationId xmlns:p14="http://schemas.microsoft.com/office/powerpoint/2010/main" val="41964472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70947-E967-2D50-E30C-8324D5A8CAD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E5A5093-914C-45A8-E73B-B6D851AE7455}"/>
              </a:ext>
            </a:extLst>
          </p:cNvPr>
          <p:cNvPicPr>
            <a:picLocks noChangeAspect="1"/>
          </p:cNvPicPr>
          <p:nvPr/>
        </p:nvPicPr>
        <p:blipFill>
          <a:blip r:embed="rId3"/>
          <a:stretch>
            <a:fillRect/>
          </a:stretch>
        </p:blipFill>
        <p:spPr>
          <a:xfrm>
            <a:off x="9438302" y="6200775"/>
            <a:ext cx="2620347" cy="571500"/>
          </a:xfrm>
          <a:prstGeom prst="rect">
            <a:avLst/>
          </a:prstGeom>
        </p:spPr>
      </p:pic>
      <p:sp>
        <p:nvSpPr>
          <p:cNvPr id="4" name="Title 3">
            <a:extLst>
              <a:ext uri="{FF2B5EF4-FFF2-40B4-BE49-F238E27FC236}">
                <a16:creationId xmlns:a16="http://schemas.microsoft.com/office/drawing/2014/main" id="{D9CEDEA8-3313-0742-EFC2-94B36F8A21FC}"/>
              </a:ext>
            </a:extLst>
          </p:cNvPr>
          <p:cNvSpPr>
            <a:spLocks noGrp="1"/>
          </p:cNvSpPr>
          <p:nvPr>
            <p:ph type="title"/>
          </p:nvPr>
        </p:nvSpPr>
        <p:spPr>
          <a:xfrm>
            <a:off x="700635" y="85725"/>
            <a:ext cx="10691265" cy="533400"/>
          </a:xfrm>
        </p:spPr>
        <p:txBody>
          <a:bodyPr>
            <a:normAutofit fontScale="90000"/>
          </a:bodyPr>
          <a:lstStyle/>
          <a:p>
            <a:r>
              <a:rPr lang="fr-FR" dirty="0"/>
              <a:t>système 4 roues motrices : E-FOUR</a:t>
            </a:r>
            <a:endParaRPr lang="en-US" dirty="0"/>
          </a:p>
        </p:txBody>
      </p:sp>
      <p:pic>
        <p:nvPicPr>
          <p:cNvPr id="14" name="Picture 13">
            <a:extLst>
              <a:ext uri="{FF2B5EF4-FFF2-40B4-BE49-F238E27FC236}">
                <a16:creationId xmlns:a16="http://schemas.microsoft.com/office/drawing/2014/main" id="{F7A43213-D75B-4B7E-7534-D9CDC0F02CE2}"/>
              </a:ext>
            </a:extLst>
          </p:cNvPr>
          <p:cNvPicPr>
            <a:picLocks noChangeAspect="1"/>
          </p:cNvPicPr>
          <p:nvPr/>
        </p:nvPicPr>
        <p:blipFill>
          <a:blip r:embed="rId4"/>
          <a:stretch>
            <a:fillRect/>
          </a:stretch>
        </p:blipFill>
        <p:spPr>
          <a:xfrm>
            <a:off x="774328" y="3861390"/>
            <a:ext cx="2543079" cy="2169824"/>
          </a:xfrm>
          <a:prstGeom prst="rect">
            <a:avLst/>
          </a:prstGeom>
        </p:spPr>
      </p:pic>
      <p:sp>
        <p:nvSpPr>
          <p:cNvPr id="5" name="Content Placeholder 4">
            <a:extLst>
              <a:ext uri="{FF2B5EF4-FFF2-40B4-BE49-F238E27FC236}">
                <a16:creationId xmlns:a16="http://schemas.microsoft.com/office/drawing/2014/main" id="{FEB22E1F-70AF-E3D3-194B-1BC383DAF4EC}"/>
              </a:ext>
            </a:extLst>
          </p:cNvPr>
          <p:cNvSpPr>
            <a:spLocks noGrp="1"/>
          </p:cNvSpPr>
          <p:nvPr>
            <p:ph idx="1"/>
          </p:nvPr>
        </p:nvSpPr>
        <p:spPr>
          <a:xfrm>
            <a:off x="700636" y="952901"/>
            <a:ext cx="2918463" cy="5008987"/>
          </a:xfrm>
        </p:spPr>
        <p:txBody>
          <a:bodyPr/>
          <a:lstStyle/>
          <a:p>
            <a:r>
              <a:rPr lang="en-US" b="1" dirty="0"/>
              <a:t>4WD </a:t>
            </a:r>
            <a:r>
              <a:rPr lang="en-US" b="1" dirty="0" err="1"/>
              <a:t>en</a:t>
            </a:r>
            <a:r>
              <a:rPr lang="en-US" b="1" dirty="0"/>
              <a:t> </a:t>
            </a:r>
            <a:r>
              <a:rPr lang="en-US" b="1" dirty="0" err="1"/>
              <a:t>virage</a:t>
            </a:r>
            <a:r>
              <a:rPr lang="en-US" b="1" dirty="0"/>
              <a:t>:</a:t>
            </a:r>
          </a:p>
          <a:p>
            <a:endParaRPr lang="en-US" sz="1200" b="1" dirty="0"/>
          </a:p>
          <a:p>
            <a:pPr marL="0" indent="0">
              <a:spcBef>
                <a:spcPts val="0"/>
              </a:spcBef>
              <a:buNone/>
            </a:pPr>
            <a:r>
              <a:rPr lang="fr-FR" sz="1400" dirty="0"/>
              <a:t>Le système utilise </a:t>
            </a:r>
            <a:r>
              <a:rPr lang="fr-FR" sz="1400" b="1" dirty="0"/>
              <a:t>la vitesse du véhicule et l’angle de braquage</a:t>
            </a:r>
            <a:r>
              <a:rPr lang="fr-FR" sz="1400" dirty="0"/>
              <a:t> pour </a:t>
            </a:r>
            <a:r>
              <a:rPr lang="fr-FR" sz="1400" b="1" dirty="0"/>
              <a:t>anticiper la trajectoire</a:t>
            </a:r>
            <a:r>
              <a:rPr lang="fr-FR" sz="1400" dirty="0"/>
              <a:t>.</a:t>
            </a:r>
          </a:p>
          <a:p>
            <a:pPr marL="0" indent="0">
              <a:spcBef>
                <a:spcPts val="0"/>
              </a:spcBef>
              <a:buNone/>
            </a:pPr>
            <a:r>
              <a:rPr lang="fr-FR" sz="1400" dirty="0"/>
              <a:t>Il répartit ensuite la </a:t>
            </a:r>
            <a:r>
              <a:rPr lang="fr-FR" sz="1400" b="1" dirty="0"/>
              <a:t>force motrice </a:t>
            </a:r>
            <a:r>
              <a:rPr lang="fr-FR" sz="1400" dirty="0"/>
              <a:t>de manière optimale afin de </a:t>
            </a:r>
            <a:r>
              <a:rPr lang="fr-FR" sz="1400" b="1" dirty="0"/>
              <a:t>garantir stabilité et contrôle</a:t>
            </a:r>
            <a:r>
              <a:rPr lang="fr-FR" sz="1400" dirty="0"/>
              <a:t>. Des fonctions supplémentaires permettent également de corriger le sous-virage et le survirage.</a:t>
            </a:r>
            <a:endParaRPr lang="en-US" sz="1400" dirty="0"/>
          </a:p>
        </p:txBody>
      </p:sp>
      <p:sp>
        <p:nvSpPr>
          <p:cNvPr id="2" name="TextBox 1">
            <a:extLst>
              <a:ext uri="{FF2B5EF4-FFF2-40B4-BE49-F238E27FC236}">
                <a16:creationId xmlns:a16="http://schemas.microsoft.com/office/drawing/2014/main" id="{626205DD-A6A9-6C4D-E61C-AFC1E4B14181}"/>
              </a:ext>
            </a:extLst>
          </p:cNvPr>
          <p:cNvSpPr txBox="1"/>
          <p:nvPr/>
        </p:nvSpPr>
        <p:spPr>
          <a:xfrm>
            <a:off x="3938016" y="952901"/>
            <a:ext cx="3656400" cy="2923877"/>
          </a:xfrm>
          <a:prstGeom prst="rect">
            <a:avLst/>
          </a:prstGeom>
          <a:noFill/>
        </p:spPr>
        <p:txBody>
          <a:bodyPr wrap="square" rtlCol="0">
            <a:spAutoFit/>
          </a:bodyPr>
          <a:lstStyle/>
          <a:p>
            <a:pPr marL="285750" indent="-285750">
              <a:buFont typeface="Arial" panose="020B0604020202020204" pitchFamily="34" charset="0"/>
              <a:buChar char="•"/>
            </a:pPr>
            <a:r>
              <a:rPr lang="en-US" b="1" dirty="0"/>
              <a:t>4WD-indicateur d’état:</a:t>
            </a:r>
          </a:p>
          <a:p>
            <a:r>
              <a:rPr lang="fr-FR" sz="1400" dirty="0"/>
              <a:t>Le fonctionnement de la transmission à quatre roues motrices est immédiatement visible. Cela donne un aperçu du fonctionnement du système à quatre roues motrices dans les différentes conditions.</a:t>
            </a:r>
            <a:endParaRPr lang="en-US" sz="14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p:txBody>
      </p:sp>
      <p:pic>
        <p:nvPicPr>
          <p:cNvPr id="7" name="Picture 6">
            <a:extLst>
              <a:ext uri="{FF2B5EF4-FFF2-40B4-BE49-F238E27FC236}">
                <a16:creationId xmlns:a16="http://schemas.microsoft.com/office/drawing/2014/main" id="{F7AE79A2-CF10-9089-B973-F49FB7666DA0}"/>
              </a:ext>
            </a:extLst>
          </p:cNvPr>
          <p:cNvPicPr>
            <a:picLocks noChangeAspect="1"/>
          </p:cNvPicPr>
          <p:nvPr/>
        </p:nvPicPr>
        <p:blipFill>
          <a:blip r:embed="rId5"/>
          <a:stretch>
            <a:fillRect/>
          </a:stretch>
        </p:blipFill>
        <p:spPr>
          <a:xfrm>
            <a:off x="4093121" y="2414838"/>
            <a:ext cx="3132326" cy="1795715"/>
          </a:xfrm>
          <a:prstGeom prst="rect">
            <a:avLst/>
          </a:prstGeom>
        </p:spPr>
      </p:pic>
      <p:sp>
        <p:nvSpPr>
          <p:cNvPr id="8" name="TextBox 7">
            <a:extLst>
              <a:ext uri="{FF2B5EF4-FFF2-40B4-BE49-F238E27FC236}">
                <a16:creationId xmlns:a16="http://schemas.microsoft.com/office/drawing/2014/main" id="{3B042DFB-E055-B557-CC18-59D6DBE8F519}"/>
              </a:ext>
            </a:extLst>
          </p:cNvPr>
          <p:cNvSpPr txBox="1"/>
          <p:nvPr/>
        </p:nvSpPr>
        <p:spPr>
          <a:xfrm>
            <a:off x="8097696" y="687405"/>
            <a:ext cx="4094304" cy="5539978"/>
          </a:xfrm>
          <a:prstGeom prst="rect">
            <a:avLst/>
          </a:prstGeom>
          <a:noFill/>
        </p:spPr>
        <p:txBody>
          <a:bodyPr wrap="square" rtlCol="0">
            <a:spAutoFit/>
          </a:bodyPr>
          <a:lstStyle/>
          <a:p>
            <a:pPr marL="285750" indent="-285750">
              <a:buFont typeface="Arial" panose="020B0604020202020204" pitchFamily="34" charset="0"/>
              <a:buChar char="•"/>
            </a:pPr>
            <a:r>
              <a:rPr lang="en-US" b="1" dirty="0"/>
              <a:t>Drive mode select - </a:t>
            </a:r>
            <a:r>
              <a:rPr lang="fr-FR" b="1" dirty="0"/>
              <a:t>Sélecteur de mode de conduite</a:t>
            </a:r>
            <a:r>
              <a:rPr lang="en-US" b="1" dirty="0"/>
              <a:t>:</a:t>
            </a:r>
          </a:p>
          <a:p>
            <a:endParaRPr lang="en-US" dirty="0"/>
          </a:p>
          <a:p>
            <a:r>
              <a:rPr lang="fr-FR" sz="1200" dirty="0"/>
              <a:t>Choix de </a:t>
            </a:r>
            <a:r>
              <a:rPr lang="fr-FR" sz="1200" b="1" dirty="0"/>
              <a:t>3 modes de conduite:</a:t>
            </a:r>
            <a:endParaRPr lang="en-US" sz="1200" dirty="0"/>
          </a:p>
          <a:p>
            <a:endParaRPr lang="en-US" sz="1200" dirty="0"/>
          </a:p>
          <a:p>
            <a:r>
              <a:rPr lang="fr-FR" sz="1200" b="1" dirty="0"/>
              <a:t>NORMAL</a:t>
            </a:r>
            <a:r>
              <a:rPr lang="fr-FR" sz="1200" dirty="0"/>
              <a:t> pour une utilisation similaire et des conditions normales </a:t>
            </a:r>
          </a:p>
          <a:p>
            <a:r>
              <a:rPr lang="fr-FR" sz="1200" b="1" dirty="0"/>
              <a:t>ECO</a:t>
            </a:r>
            <a:r>
              <a:rPr lang="fr-FR" sz="1200" dirty="0"/>
              <a:t> pour une consommation réduite </a:t>
            </a:r>
          </a:p>
          <a:p>
            <a:r>
              <a:rPr lang="fr-FR" sz="1200" b="1" dirty="0"/>
              <a:t>SPORT</a:t>
            </a:r>
            <a:r>
              <a:rPr lang="fr-FR" sz="1200" dirty="0"/>
              <a:t> pour des performances plus nettes et d'autres changements de vitesse</a:t>
            </a:r>
          </a:p>
          <a:p>
            <a:endParaRPr lang="en-US" sz="1200" dirty="0"/>
          </a:p>
          <a:p>
            <a:pPr marL="171450" indent="-171450">
              <a:buFont typeface="Arial" panose="020B0604020202020204" pitchFamily="34" charset="0"/>
              <a:buChar char="•"/>
            </a:pPr>
            <a:r>
              <a:rPr lang="en-US" b="1" dirty="0"/>
              <a:t>Mode Auto EV-/HV  </a:t>
            </a:r>
          </a:p>
          <a:p>
            <a:r>
              <a:rPr lang="fr-FR" sz="1200" dirty="0"/>
              <a:t>En conduite électrique pure, le moteur essence démarre automatiquement lorsqu'une puissance supplémentaire temporaire est nécessaire, par exemple lors d'une accélération forte.</a:t>
            </a:r>
          </a:p>
          <a:p>
            <a:endParaRPr lang="en-US" b="1" dirty="0"/>
          </a:p>
          <a:p>
            <a:pPr marL="171450" indent="-171450">
              <a:buFont typeface="Arial" panose="020B0604020202020204" pitchFamily="34" charset="0"/>
              <a:buChar char="•"/>
            </a:pPr>
            <a:r>
              <a:rPr lang="en-US" b="1" dirty="0"/>
              <a:t>Mode TRAIL</a:t>
            </a:r>
          </a:p>
          <a:p>
            <a:r>
              <a:rPr lang="fr-FR" sz="1200" dirty="0"/>
              <a:t>ce mode répartit la force de traction dans un rapport fixe entre les essieux avant et arrière. Pratique lors de la conduite sur terrain instable</a:t>
            </a:r>
          </a:p>
          <a:p>
            <a:endParaRPr lang="en-US" sz="1200" dirty="0"/>
          </a:p>
          <a:p>
            <a:pPr marL="171450" indent="-171450">
              <a:buFont typeface="Arial" panose="020B0604020202020204" pitchFamily="34" charset="0"/>
              <a:buChar char="•"/>
            </a:pPr>
            <a:r>
              <a:rPr lang="en-US" b="1" dirty="0"/>
              <a:t>Mode SNOW</a:t>
            </a:r>
          </a:p>
          <a:p>
            <a:r>
              <a:rPr lang="fr-FR" sz="1200" dirty="0"/>
              <a:t>adapté au démarrage sur des surfaces glissantes. Permet un démarrage contrôlé et une conduite stable</a:t>
            </a:r>
            <a:endParaRPr lang="en-US" sz="1200" dirty="0"/>
          </a:p>
        </p:txBody>
      </p:sp>
      <p:pic>
        <p:nvPicPr>
          <p:cNvPr id="13" name="Picture 12">
            <a:extLst>
              <a:ext uri="{FF2B5EF4-FFF2-40B4-BE49-F238E27FC236}">
                <a16:creationId xmlns:a16="http://schemas.microsoft.com/office/drawing/2014/main" id="{8B9E763A-985B-5099-1CC4-2F5FA6CCFDC9}"/>
              </a:ext>
            </a:extLst>
          </p:cNvPr>
          <p:cNvPicPr>
            <a:picLocks noChangeAspect="1"/>
          </p:cNvPicPr>
          <p:nvPr/>
        </p:nvPicPr>
        <p:blipFill>
          <a:blip r:embed="rId6"/>
          <a:stretch>
            <a:fillRect/>
          </a:stretch>
        </p:blipFill>
        <p:spPr>
          <a:xfrm>
            <a:off x="5169253" y="4237897"/>
            <a:ext cx="2846147" cy="2534378"/>
          </a:xfrm>
          <a:prstGeom prst="rect">
            <a:avLst/>
          </a:prstGeom>
        </p:spPr>
      </p:pic>
    </p:spTree>
    <p:extLst>
      <p:ext uri="{BB962C8B-B14F-4D97-AF65-F5344CB8AC3E}">
        <p14:creationId xmlns:p14="http://schemas.microsoft.com/office/powerpoint/2010/main" val="19874446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E04CD-D672-C545-0152-FBF8D85B1DC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B392D79-950A-D2EC-58CD-7D63A6AEB83E}"/>
              </a:ext>
            </a:extLst>
          </p:cNvPr>
          <p:cNvPicPr>
            <a:picLocks noChangeAspect="1"/>
          </p:cNvPicPr>
          <p:nvPr/>
        </p:nvPicPr>
        <p:blipFill>
          <a:blip r:embed="rId3"/>
          <a:stretch>
            <a:fillRect/>
          </a:stretch>
        </p:blipFill>
        <p:spPr>
          <a:xfrm>
            <a:off x="9438302" y="6200775"/>
            <a:ext cx="2620347" cy="571500"/>
          </a:xfrm>
          <a:prstGeom prst="rect">
            <a:avLst/>
          </a:prstGeom>
        </p:spPr>
      </p:pic>
      <p:sp>
        <p:nvSpPr>
          <p:cNvPr id="4" name="Title 3">
            <a:extLst>
              <a:ext uri="{FF2B5EF4-FFF2-40B4-BE49-F238E27FC236}">
                <a16:creationId xmlns:a16="http://schemas.microsoft.com/office/drawing/2014/main" id="{B9B007EF-FE56-4ADE-F5DB-20729EC853E8}"/>
              </a:ext>
            </a:extLst>
          </p:cNvPr>
          <p:cNvSpPr>
            <a:spLocks noGrp="1"/>
          </p:cNvSpPr>
          <p:nvPr>
            <p:ph type="title"/>
          </p:nvPr>
        </p:nvSpPr>
        <p:spPr>
          <a:xfrm>
            <a:off x="700635" y="85725"/>
            <a:ext cx="10691265" cy="533400"/>
          </a:xfrm>
        </p:spPr>
        <p:txBody>
          <a:bodyPr>
            <a:normAutofit fontScale="90000"/>
          </a:bodyPr>
          <a:lstStyle/>
          <a:p>
            <a:r>
              <a:rPr lang="en-US" dirty="0" err="1"/>
              <a:t>Équipements</a:t>
            </a:r>
            <a:r>
              <a:rPr lang="en-US" dirty="0"/>
              <a:t> de sécurité </a:t>
            </a:r>
            <a:r>
              <a:rPr lang="en-US" dirty="0" err="1"/>
              <a:t>avancés</a:t>
            </a:r>
            <a:endParaRPr lang="en-US" dirty="0"/>
          </a:p>
        </p:txBody>
      </p:sp>
      <p:pic>
        <p:nvPicPr>
          <p:cNvPr id="6" name="Content Placeholder 5">
            <a:extLst>
              <a:ext uri="{FF2B5EF4-FFF2-40B4-BE49-F238E27FC236}">
                <a16:creationId xmlns:a16="http://schemas.microsoft.com/office/drawing/2014/main" id="{971CE52D-052D-AA20-B85B-4C95B10CD396}"/>
              </a:ext>
            </a:extLst>
          </p:cNvPr>
          <p:cNvPicPr>
            <a:picLocks noGrp="1" noChangeAspect="1"/>
          </p:cNvPicPr>
          <p:nvPr>
            <p:ph idx="1"/>
          </p:nvPr>
        </p:nvPicPr>
        <p:blipFill>
          <a:blip r:embed="rId4"/>
          <a:stretch>
            <a:fillRect/>
          </a:stretch>
        </p:blipFill>
        <p:spPr>
          <a:xfrm>
            <a:off x="463090" y="831649"/>
            <a:ext cx="2087605" cy="2218656"/>
          </a:xfrm>
          <a:prstGeom prst="rect">
            <a:avLst/>
          </a:prstGeom>
        </p:spPr>
      </p:pic>
      <p:pic>
        <p:nvPicPr>
          <p:cNvPr id="8" name="Picture 7">
            <a:extLst>
              <a:ext uri="{FF2B5EF4-FFF2-40B4-BE49-F238E27FC236}">
                <a16:creationId xmlns:a16="http://schemas.microsoft.com/office/drawing/2014/main" id="{302672B1-8FC6-3EA0-EFFB-51D8575B54A1}"/>
              </a:ext>
            </a:extLst>
          </p:cNvPr>
          <p:cNvPicPr>
            <a:picLocks noChangeAspect="1"/>
          </p:cNvPicPr>
          <p:nvPr/>
        </p:nvPicPr>
        <p:blipFill>
          <a:blip r:embed="rId5"/>
          <a:stretch>
            <a:fillRect/>
          </a:stretch>
        </p:blipFill>
        <p:spPr>
          <a:xfrm>
            <a:off x="6616187" y="955052"/>
            <a:ext cx="4564155" cy="1714995"/>
          </a:xfrm>
          <a:prstGeom prst="rect">
            <a:avLst/>
          </a:prstGeom>
        </p:spPr>
      </p:pic>
      <p:pic>
        <p:nvPicPr>
          <p:cNvPr id="10" name="Picture 9">
            <a:extLst>
              <a:ext uri="{FF2B5EF4-FFF2-40B4-BE49-F238E27FC236}">
                <a16:creationId xmlns:a16="http://schemas.microsoft.com/office/drawing/2014/main" id="{5169798A-7EF3-71A1-5029-4D5330DCCDA8}"/>
              </a:ext>
            </a:extLst>
          </p:cNvPr>
          <p:cNvPicPr>
            <a:picLocks noChangeAspect="1"/>
          </p:cNvPicPr>
          <p:nvPr/>
        </p:nvPicPr>
        <p:blipFill>
          <a:blip r:embed="rId6"/>
          <a:stretch>
            <a:fillRect/>
          </a:stretch>
        </p:blipFill>
        <p:spPr>
          <a:xfrm>
            <a:off x="2691266" y="848764"/>
            <a:ext cx="2169492" cy="2201541"/>
          </a:xfrm>
          <a:prstGeom prst="rect">
            <a:avLst/>
          </a:prstGeom>
        </p:spPr>
      </p:pic>
      <p:pic>
        <p:nvPicPr>
          <p:cNvPr id="13" name="Picture 12">
            <a:extLst>
              <a:ext uri="{FF2B5EF4-FFF2-40B4-BE49-F238E27FC236}">
                <a16:creationId xmlns:a16="http://schemas.microsoft.com/office/drawing/2014/main" id="{6F62880F-D2F8-791A-9310-9C35A91A6EB8}"/>
              </a:ext>
            </a:extLst>
          </p:cNvPr>
          <p:cNvPicPr>
            <a:picLocks noChangeAspect="1"/>
          </p:cNvPicPr>
          <p:nvPr/>
        </p:nvPicPr>
        <p:blipFill>
          <a:blip r:embed="rId7"/>
          <a:stretch>
            <a:fillRect/>
          </a:stretch>
        </p:blipFill>
        <p:spPr>
          <a:xfrm>
            <a:off x="77002" y="3358910"/>
            <a:ext cx="5133471" cy="1176514"/>
          </a:xfrm>
          <a:prstGeom prst="rect">
            <a:avLst/>
          </a:prstGeom>
        </p:spPr>
      </p:pic>
      <p:pic>
        <p:nvPicPr>
          <p:cNvPr id="17" name="Picture 16">
            <a:extLst>
              <a:ext uri="{FF2B5EF4-FFF2-40B4-BE49-F238E27FC236}">
                <a16:creationId xmlns:a16="http://schemas.microsoft.com/office/drawing/2014/main" id="{147ABA91-FEC9-A46D-0301-55C023D3A737}"/>
              </a:ext>
            </a:extLst>
          </p:cNvPr>
          <p:cNvPicPr>
            <a:picLocks noChangeAspect="1"/>
          </p:cNvPicPr>
          <p:nvPr/>
        </p:nvPicPr>
        <p:blipFill>
          <a:blip r:embed="rId8"/>
          <a:stretch>
            <a:fillRect/>
          </a:stretch>
        </p:blipFill>
        <p:spPr>
          <a:xfrm>
            <a:off x="77002" y="4749674"/>
            <a:ext cx="5757713" cy="1845504"/>
          </a:xfrm>
          <a:prstGeom prst="rect">
            <a:avLst/>
          </a:prstGeom>
        </p:spPr>
      </p:pic>
      <p:pic>
        <p:nvPicPr>
          <p:cNvPr id="19" name="Picture 18">
            <a:extLst>
              <a:ext uri="{FF2B5EF4-FFF2-40B4-BE49-F238E27FC236}">
                <a16:creationId xmlns:a16="http://schemas.microsoft.com/office/drawing/2014/main" id="{B7FF8030-970A-ADA3-9751-905880A4F150}"/>
              </a:ext>
            </a:extLst>
          </p:cNvPr>
          <p:cNvPicPr>
            <a:picLocks noChangeAspect="1"/>
          </p:cNvPicPr>
          <p:nvPr/>
        </p:nvPicPr>
        <p:blipFill>
          <a:blip r:embed="rId9"/>
          <a:stretch>
            <a:fillRect/>
          </a:stretch>
        </p:blipFill>
        <p:spPr>
          <a:xfrm>
            <a:off x="5837520" y="3298573"/>
            <a:ext cx="6277478" cy="1259561"/>
          </a:xfrm>
          <a:prstGeom prst="rect">
            <a:avLst/>
          </a:prstGeom>
        </p:spPr>
      </p:pic>
      <p:pic>
        <p:nvPicPr>
          <p:cNvPr id="21" name="Picture 20">
            <a:extLst>
              <a:ext uri="{FF2B5EF4-FFF2-40B4-BE49-F238E27FC236}">
                <a16:creationId xmlns:a16="http://schemas.microsoft.com/office/drawing/2014/main" id="{F93D53B1-A55E-A4E1-F0A6-6B16D275AD51}"/>
              </a:ext>
            </a:extLst>
          </p:cNvPr>
          <p:cNvPicPr>
            <a:picLocks noChangeAspect="1"/>
          </p:cNvPicPr>
          <p:nvPr/>
        </p:nvPicPr>
        <p:blipFill>
          <a:blip r:embed="rId10"/>
          <a:stretch>
            <a:fillRect/>
          </a:stretch>
        </p:blipFill>
        <p:spPr>
          <a:xfrm>
            <a:off x="6815501" y="4749674"/>
            <a:ext cx="3932974" cy="1259561"/>
          </a:xfrm>
          <a:prstGeom prst="rect">
            <a:avLst/>
          </a:prstGeom>
        </p:spPr>
      </p:pic>
    </p:spTree>
    <p:extLst>
      <p:ext uri="{BB962C8B-B14F-4D97-AF65-F5344CB8AC3E}">
        <p14:creationId xmlns:p14="http://schemas.microsoft.com/office/powerpoint/2010/main" val="31035564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80F2F-9C89-D467-B4E0-3D2614F85DA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EAED37A-1784-9537-F829-8AEED33A26BE}"/>
              </a:ext>
            </a:extLst>
          </p:cNvPr>
          <p:cNvPicPr>
            <a:picLocks noChangeAspect="1"/>
          </p:cNvPicPr>
          <p:nvPr/>
        </p:nvPicPr>
        <p:blipFill>
          <a:blip r:embed="rId3"/>
          <a:stretch>
            <a:fillRect/>
          </a:stretch>
        </p:blipFill>
        <p:spPr>
          <a:xfrm>
            <a:off x="9438302" y="6200775"/>
            <a:ext cx="2620347" cy="571500"/>
          </a:xfrm>
          <a:prstGeom prst="rect">
            <a:avLst/>
          </a:prstGeom>
        </p:spPr>
      </p:pic>
      <p:sp>
        <p:nvSpPr>
          <p:cNvPr id="4" name="Title 3">
            <a:extLst>
              <a:ext uri="{FF2B5EF4-FFF2-40B4-BE49-F238E27FC236}">
                <a16:creationId xmlns:a16="http://schemas.microsoft.com/office/drawing/2014/main" id="{DABE4C29-39C9-A2EE-9F7B-056D31975F9E}"/>
              </a:ext>
            </a:extLst>
          </p:cNvPr>
          <p:cNvSpPr>
            <a:spLocks noGrp="1"/>
          </p:cNvSpPr>
          <p:nvPr>
            <p:ph type="title"/>
          </p:nvPr>
        </p:nvSpPr>
        <p:spPr>
          <a:xfrm>
            <a:off x="700635" y="85725"/>
            <a:ext cx="10691265" cy="533400"/>
          </a:xfrm>
        </p:spPr>
        <p:txBody>
          <a:bodyPr>
            <a:normAutofit fontScale="90000"/>
          </a:bodyPr>
          <a:lstStyle/>
          <a:p>
            <a:r>
              <a:rPr lang="en-US" dirty="0" err="1"/>
              <a:t>Équipements</a:t>
            </a:r>
            <a:r>
              <a:rPr lang="en-US" dirty="0"/>
              <a:t> de sécurité </a:t>
            </a:r>
            <a:r>
              <a:rPr lang="en-US" dirty="0" err="1"/>
              <a:t>avancés</a:t>
            </a:r>
            <a:endParaRPr lang="en-US" dirty="0"/>
          </a:p>
        </p:txBody>
      </p:sp>
      <p:pic>
        <p:nvPicPr>
          <p:cNvPr id="12" name="Content Placeholder 11">
            <a:extLst>
              <a:ext uri="{FF2B5EF4-FFF2-40B4-BE49-F238E27FC236}">
                <a16:creationId xmlns:a16="http://schemas.microsoft.com/office/drawing/2014/main" id="{83A3C00B-4654-A16D-2999-4B54C369B71C}"/>
              </a:ext>
            </a:extLst>
          </p:cNvPr>
          <p:cNvPicPr>
            <a:picLocks noGrp="1" noChangeAspect="1"/>
          </p:cNvPicPr>
          <p:nvPr>
            <p:ph idx="1"/>
          </p:nvPr>
        </p:nvPicPr>
        <p:blipFill>
          <a:blip r:embed="rId4"/>
          <a:stretch>
            <a:fillRect/>
          </a:stretch>
        </p:blipFill>
        <p:spPr>
          <a:xfrm>
            <a:off x="700635" y="1117521"/>
            <a:ext cx="5428531" cy="1308046"/>
          </a:xfrm>
          <a:prstGeom prst="rect">
            <a:avLst/>
          </a:prstGeom>
        </p:spPr>
      </p:pic>
      <p:pic>
        <p:nvPicPr>
          <p:cNvPr id="14" name="Picture 13">
            <a:extLst>
              <a:ext uri="{FF2B5EF4-FFF2-40B4-BE49-F238E27FC236}">
                <a16:creationId xmlns:a16="http://schemas.microsoft.com/office/drawing/2014/main" id="{2A31AC62-88BC-D4E5-CC38-CC5D45B2A1BF}"/>
              </a:ext>
            </a:extLst>
          </p:cNvPr>
          <p:cNvPicPr>
            <a:picLocks noChangeAspect="1"/>
          </p:cNvPicPr>
          <p:nvPr/>
        </p:nvPicPr>
        <p:blipFill>
          <a:blip r:embed="rId5"/>
          <a:stretch>
            <a:fillRect/>
          </a:stretch>
        </p:blipFill>
        <p:spPr>
          <a:xfrm>
            <a:off x="700635" y="2793671"/>
            <a:ext cx="5428531" cy="1270657"/>
          </a:xfrm>
          <a:prstGeom prst="rect">
            <a:avLst/>
          </a:prstGeom>
        </p:spPr>
      </p:pic>
      <p:pic>
        <p:nvPicPr>
          <p:cNvPr id="16" name="Picture 15">
            <a:extLst>
              <a:ext uri="{FF2B5EF4-FFF2-40B4-BE49-F238E27FC236}">
                <a16:creationId xmlns:a16="http://schemas.microsoft.com/office/drawing/2014/main" id="{E05177F1-02FF-06D9-1149-F6F2059CA565}"/>
              </a:ext>
            </a:extLst>
          </p:cNvPr>
          <p:cNvPicPr>
            <a:picLocks noChangeAspect="1"/>
          </p:cNvPicPr>
          <p:nvPr/>
        </p:nvPicPr>
        <p:blipFill>
          <a:blip r:embed="rId6"/>
          <a:stretch>
            <a:fillRect/>
          </a:stretch>
        </p:blipFill>
        <p:spPr>
          <a:xfrm>
            <a:off x="625642" y="4064328"/>
            <a:ext cx="5503524" cy="1259115"/>
          </a:xfrm>
          <a:prstGeom prst="rect">
            <a:avLst/>
          </a:prstGeom>
        </p:spPr>
      </p:pic>
      <p:pic>
        <p:nvPicPr>
          <p:cNvPr id="18" name="Picture 17">
            <a:extLst>
              <a:ext uri="{FF2B5EF4-FFF2-40B4-BE49-F238E27FC236}">
                <a16:creationId xmlns:a16="http://schemas.microsoft.com/office/drawing/2014/main" id="{26C523FF-32A1-3062-AB1A-28E421D4802C}"/>
              </a:ext>
            </a:extLst>
          </p:cNvPr>
          <p:cNvPicPr>
            <a:picLocks noChangeAspect="1"/>
          </p:cNvPicPr>
          <p:nvPr/>
        </p:nvPicPr>
        <p:blipFill>
          <a:blip r:embed="rId7"/>
          <a:stretch>
            <a:fillRect/>
          </a:stretch>
        </p:blipFill>
        <p:spPr>
          <a:xfrm>
            <a:off x="6535554" y="1117522"/>
            <a:ext cx="5094068" cy="1308046"/>
          </a:xfrm>
          <a:prstGeom prst="rect">
            <a:avLst/>
          </a:prstGeom>
        </p:spPr>
      </p:pic>
      <p:pic>
        <p:nvPicPr>
          <p:cNvPr id="20" name="Picture 19">
            <a:extLst>
              <a:ext uri="{FF2B5EF4-FFF2-40B4-BE49-F238E27FC236}">
                <a16:creationId xmlns:a16="http://schemas.microsoft.com/office/drawing/2014/main" id="{3FBD6BBB-6196-1842-75A4-DDC26E247046}"/>
              </a:ext>
            </a:extLst>
          </p:cNvPr>
          <p:cNvPicPr>
            <a:picLocks noChangeAspect="1"/>
          </p:cNvPicPr>
          <p:nvPr/>
        </p:nvPicPr>
        <p:blipFill>
          <a:blip r:embed="rId8"/>
          <a:stretch>
            <a:fillRect/>
          </a:stretch>
        </p:blipFill>
        <p:spPr>
          <a:xfrm>
            <a:off x="6535554" y="2575880"/>
            <a:ext cx="5094068" cy="1706239"/>
          </a:xfrm>
          <a:prstGeom prst="rect">
            <a:avLst/>
          </a:prstGeom>
        </p:spPr>
      </p:pic>
      <p:pic>
        <p:nvPicPr>
          <p:cNvPr id="22" name="Picture 21">
            <a:extLst>
              <a:ext uri="{FF2B5EF4-FFF2-40B4-BE49-F238E27FC236}">
                <a16:creationId xmlns:a16="http://schemas.microsoft.com/office/drawing/2014/main" id="{2003FDA6-BE54-D459-B128-A1067893820A}"/>
              </a:ext>
            </a:extLst>
          </p:cNvPr>
          <p:cNvPicPr>
            <a:picLocks noChangeAspect="1"/>
          </p:cNvPicPr>
          <p:nvPr/>
        </p:nvPicPr>
        <p:blipFill>
          <a:blip r:embed="rId9"/>
          <a:stretch>
            <a:fillRect/>
          </a:stretch>
        </p:blipFill>
        <p:spPr>
          <a:xfrm>
            <a:off x="6535553" y="4394332"/>
            <a:ext cx="5076055" cy="1346146"/>
          </a:xfrm>
          <a:prstGeom prst="rect">
            <a:avLst/>
          </a:prstGeom>
        </p:spPr>
      </p:pic>
    </p:spTree>
    <p:extLst>
      <p:ext uri="{BB962C8B-B14F-4D97-AF65-F5344CB8AC3E}">
        <p14:creationId xmlns:p14="http://schemas.microsoft.com/office/powerpoint/2010/main" val="197345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D93E0-B505-ECEC-5DFF-B0147F8C212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EEC3311-D59F-F726-638E-8C1E78037084}"/>
              </a:ext>
            </a:extLst>
          </p:cNvPr>
          <p:cNvPicPr>
            <a:picLocks noChangeAspect="1"/>
          </p:cNvPicPr>
          <p:nvPr/>
        </p:nvPicPr>
        <p:blipFill>
          <a:blip r:embed="rId3"/>
          <a:stretch>
            <a:fillRect/>
          </a:stretch>
        </p:blipFill>
        <p:spPr>
          <a:xfrm>
            <a:off x="9438302" y="6200775"/>
            <a:ext cx="2620347" cy="571500"/>
          </a:xfrm>
          <a:prstGeom prst="rect">
            <a:avLst/>
          </a:prstGeom>
        </p:spPr>
      </p:pic>
      <p:sp>
        <p:nvSpPr>
          <p:cNvPr id="4" name="Title 3">
            <a:extLst>
              <a:ext uri="{FF2B5EF4-FFF2-40B4-BE49-F238E27FC236}">
                <a16:creationId xmlns:a16="http://schemas.microsoft.com/office/drawing/2014/main" id="{572905EA-7D93-D770-61E3-97D713CDF3C8}"/>
              </a:ext>
            </a:extLst>
          </p:cNvPr>
          <p:cNvSpPr>
            <a:spLocks noGrp="1"/>
          </p:cNvSpPr>
          <p:nvPr>
            <p:ph type="title"/>
          </p:nvPr>
        </p:nvSpPr>
        <p:spPr>
          <a:xfrm>
            <a:off x="700635" y="85725"/>
            <a:ext cx="10691265" cy="533400"/>
          </a:xfrm>
        </p:spPr>
        <p:txBody>
          <a:bodyPr>
            <a:normAutofit fontScale="90000"/>
          </a:bodyPr>
          <a:lstStyle/>
          <a:p>
            <a:r>
              <a:rPr lang="en-US" dirty="0" err="1"/>
              <a:t>Équipements</a:t>
            </a:r>
            <a:r>
              <a:rPr lang="en-US" dirty="0"/>
              <a:t> de sécurité </a:t>
            </a:r>
            <a:r>
              <a:rPr lang="en-US" dirty="0" err="1"/>
              <a:t>avancés</a:t>
            </a:r>
            <a:endParaRPr lang="en-US" dirty="0"/>
          </a:p>
        </p:txBody>
      </p:sp>
      <p:pic>
        <p:nvPicPr>
          <p:cNvPr id="6" name="Content Placeholder 5">
            <a:extLst>
              <a:ext uri="{FF2B5EF4-FFF2-40B4-BE49-F238E27FC236}">
                <a16:creationId xmlns:a16="http://schemas.microsoft.com/office/drawing/2014/main" id="{D753B7CF-FAA1-B3F5-9FDD-55BADF73E0A1}"/>
              </a:ext>
            </a:extLst>
          </p:cNvPr>
          <p:cNvPicPr>
            <a:picLocks noGrp="1" noChangeAspect="1"/>
          </p:cNvPicPr>
          <p:nvPr>
            <p:ph idx="1"/>
          </p:nvPr>
        </p:nvPicPr>
        <p:blipFill>
          <a:blip r:embed="rId4"/>
          <a:stretch>
            <a:fillRect/>
          </a:stretch>
        </p:blipFill>
        <p:spPr>
          <a:xfrm>
            <a:off x="700635" y="827974"/>
            <a:ext cx="2376009" cy="1799724"/>
          </a:xfrm>
          <a:prstGeom prst="rect">
            <a:avLst/>
          </a:prstGeom>
        </p:spPr>
      </p:pic>
      <p:pic>
        <p:nvPicPr>
          <p:cNvPr id="8" name="Picture 7">
            <a:extLst>
              <a:ext uri="{FF2B5EF4-FFF2-40B4-BE49-F238E27FC236}">
                <a16:creationId xmlns:a16="http://schemas.microsoft.com/office/drawing/2014/main" id="{A3E3A994-1DA9-DD64-5319-9584A5EF9AED}"/>
              </a:ext>
            </a:extLst>
          </p:cNvPr>
          <p:cNvPicPr>
            <a:picLocks noChangeAspect="1"/>
          </p:cNvPicPr>
          <p:nvPr/>
        </p:nvPicPr>
        <p:blipFill>
          <a:blip r:embed="rId5"/>
          <a:stretch>
            <a:fillRect/>
          </a:stretch>
        </p:blipFill>
        <p:spPr>
          <a:xfrm>
            <a:off x="700635" y="2836547"/>
            <a:ext cx="4631761" cy="1071879"/>
          </a:xfrm>
          <a:prstGeom prst="rect">
            <a:avLst/>
          </a:prstGeom>
        </p:spPr>
      </p:pic>
      <p:pic>
        <p:nvPicPr>
          <p:cNvPr id="10" name="Picture 9">
            <a:extLst>
              <a:ext uri="{FF2B5EF4-FFF2-40B4-BE49-F238E27FC236}">
                <a16:creationId xmlns:a16="http://schemas.microsoft.com/office/drawing/2014/main" id="{FD513B2B-62DC-A78C-5529-9D5622AFA3CF}"/>
              </a:ext>
            </a:extLst>
          </p:cNvPr>
          <p:cNvPicPr>
            <a:picLocks noChangeAspect="1"/>
          </p:cNvPicPr>
          <p:nvPr/>
        </p:nvPicPr>
        <p:blipFill>
          <a:blip r:embed="rId6"/>
          <a:stretch>
            <a:fillRect/>
          </a:stretch>
        </p:blipFill>
        <p:spPr>
          <a:xfrm>
            <a:off x="700635" y="4117276"/>
            <a:ext cx="3640359" cy="1957462"/>
          </a:xfrm>
          <a:prstGeom prst="rect">
            <a:avLst/>
          </a:prstGeom>
        </p:spPr>
      </p:pic>
      <p:pic>
        <p:nvPicPr>
          <p:cNvPr id="12" name="Picture 11">
            <a:extLst>
              <a:ext uri="{FF2B5EF4-FFF2-40B4-BE49-F238E27FC236}">
                <a16:creationId xmlns:a16="http://schemas.microsoft.com/office/drawing/2014/main" id="{9F04F3D8-94D1-2D27-3A2E-85167975401B}"/>
              </a:ext>
            </a:extLst>
          </p:cNvPr>
          <p:cNvPicPr>
            <a:picLocks noChangeAspect="1"/>
          </p:cNvPicPr>
          <p:nvPr/>
        </p:nvPicPr>
        <p:blipFill>
          <a:blip r:embed="rId7"/>
          <a:stretch>
            <a:fillRect/>
          </a:stretch>
        </p:blipFill>
        <p:spPr>
          <a:xfrm>
            <a:off x="3415892" y="909688"/>
            <a:ext cx="2680108" cy="1636295"/>
          </a:xfrm>
          <a:prstGeom prst="rect">
            <a:avLst/>
          </a:prstGeom>
        </p:spPr>
      </p:pic>
      <p:pic>
        <p:nvPicPr>
          <p:cNvPr id="14" name="Picture 13">
            <a:extLst>
              <a:ext uri="{FF2B5EF4-FFF2-40B4-BE49-F238E27FC236}">
                <a16:creationId xmlns:a16="http://schemas.microsoft.com/office/drawing/2014/main" id="{F15C1455-73C8-789C-64C7-7B065E3B9A7F}"/>
              </a:ext>
            </a:extLst>
          </p:cNvPr>
          <p:cNvPicPr>
            <a:picLocks noChangeAspect="1"/>
          </p:cNvPicPr>
          <p:nvPr/>
        </p:nvPicPr>
        <p:blipFill>
          <a:blip r:embed="rId8"/>
          <a:stretch>
            <a:fillRect/>
          </a:stretch>
        </p:blipFill>
        <p:spPr>
          <a:xfrm>
            <a:off x="6271613" y="1021496"/>
            <a:ext cx="5413455" cy="1580391"/>
          </a:xfrm>
          <a:prstGeom prst="rect">
            <a:avLst/>
          </a:prstGeom>
        </p:spPr>
      </p:pic>
      <p:pic>
        <p:nvPicPr>
          <p:cNvPr id="16" name="Picture 15">
            <a:extLst>
              <a:ext uri="{FF2B5EF4-FFF2-40B4-BE49-F238E27FC236}">
                <a16:creationId xmlns:a16="http://schemas.microsoft.com/office/drawing/2014/main" id="{6E176036-E578-9C31-FB5C-F5EEFBCAAF33}"/>
              </a:ext>
            </a:extLst>
          </p:cNvPr>
          <p:cNvPicPr>
            <a:picLocks noChangeAspect="1"/>
          </p:cNvPicPr>
          <p:nvPr/>
        </p:nvPicPr>
        <p:blipFill>
          <a:blip r:embed="rId9"/>
          <a:stretch>
            <a:fillRect/>
          </a:stretch>
        </p:blipFill>
        <p:spPr>
          <a:xfrm>
            <a:off x="6718434" y="3002434"/>
            <a:ext cx="4456497" cy="2972025"/>
          </a:xfrm>
          <a:prstGeom prst="rect">
            <a:avLst/>
          </a:prstGeom>
        </p:spPr>
      </p:pic>
    </p:spTree>
    <p:extLst>
      <p:ext uri="{BB962C8B-B14F-4D97-AF65-F5344CB8AC3E}">
        <p14:creationId xmlns:p14="http://schemas.microsoft.com/office/powerpoint/2010/main" val="30539725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F7A85-B29A-57E5-1427-A39ACB9C08A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2F7DDFE-356C-E777-2CAD-78F0D55C4695}"/>
              </a:ext>
            </a:extLst>
          </p:cNvPr>
          <p:cNvPicPr>
            <a:picLocks noChangeAspect="1"/>
          </p:cNvPicPr>
          <p:nvPr/>
        </p:nvPicPr>
        <p:blipFill>
          <a:blip r:embed="rId3"/>
          <a:stretch>
            <a:fillRect/>
          </a:stretch>
        </p:blipFill>
        <p:spPr>
          <a:xfrm>
            <a:off x="9438302" y="6200775"/>
            <a:ext cx="2620347" cy="571500"/>
          </a:xfrm>
          <a:prstGeom prst="rect">
            <a:avLst/>
          </a:prstGeom>
        </p:spPr>
      </p:pic>
      <p:sp>
        <p:nvSpPr>
          <p:cNvPr id="4" name="Title 3">
            <a:extLst>
              <a:ext uri="{FF2B5EF4-FFF2-40B4-BE49-F238E27FC236}">
                <a16:creationId xmlns:a16="http://schemas.microsoft.com/office/drawing/2014/main" id="{80A27676-262F-5FB0-5532-8F13F7B4E14B}"/>
              </a:ext>
            </a:extLst>
          </p:cNvPr>
          <p:cNvSpPr>
            <a:spLocks noGrp="1"/>
          </p:cNvSpPr>
          <p:nvPr>
            <p:ph type="title"/>
          </p:nvPr>
        </p:nvSpPr>
        <p:spPr>
          <a:xfrm>
            <a:off x="700635" y="85725"/>
            <a:ext cx="10691265" cy="533400"/>
          </a:xfrm>
        </p:spPr>
        <p:txBody>
          <a:bodyPr>
            <a:normAutofit fontScale="90000"/>
          </a:bodyPr>
          <a:lstStyle/>
          <a:p>
            <a:r>
              <a:rPr lang="en-US" dirty="0"/>
              <a:t>Price basket </a:t>
            </a:r>
          </a:p>
        </p:txBody>
      </p:sp>
      <p:pic>
        <p:nvPicPr>
          <p:cNvPr id="6" name="Content Placeholder 5">
            <a:extLst>
              <a:ext uri="{FF2B5EF4-FFF2-40B4-BE49-F238E27FC236}">
                <a16:creationId xmlns:a16="http://schemas.microsoft.com/office/drawing/2014/main" id="{163A8D66-95CD-92E6-3D11-2E4F6980BB4E}"/>
              </a:ext>
            </a:extLst>
          </p:cNvPr>
          <p:cNvPicPr>
            <a:picLocks noGrp="1" noChangeAspect="1"/>
          </p:cNvPicPr>
          <p:nvPr>
            <p:ph idx="1"/>
          </p:nvPr>
        </p:nvPicPr>
        <p:blipFill>
          <a:blip r:embed="rId4"/>
          <a:stretch>
            <a:fillRect/>
          </a:stretch>
        </p:blipFill>
        <p:spPr>
          <a:xfrm>
            <a:off x="1950778" y="768544"/>
            <a:ext cx="8190978" cy="5320911"/>
          </a:xfrm>
          <a:prstGeom prst="rect">
            <a:avLst/>
          </a:prstGeom>
        </p:spPr>
      </p:pic>
    </p:spTree>
    <p:extLst>
      <p:ext uri="{BB962C8B-B14F-4D97-AF65-F5344CB8AC3E}">
        <p14:creationId xmlns:p14="http://schemas.microsoft.com/office/powerpoint/2010/main" val="13989615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60018-9350-3984-74B3-61B5298065B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487011D-18BE-BBBD-894D-27694229D732}"/>
              </a:ext>
            </a:extLst>
          </p:cNvPr>
          <p:cNvPicPr>
            <a:picLocks noChangeAspect="1"/>
          </p:cNvPicPr>
          <p:nvPr/>
        </p:nvPicPr>
        <p:blipFill>
          <a:blip r:embed="rId3"/>
          <a:stretch>
            <a:fillRect/>
          </a:stretch>
        </p:blipFill>
        <p:spPr>
          <a:xfrm>
            <a:off x="9438302" y="6200775"/>
            <a:ext cx="2620347" cy="571500"/>
          </a:xfrm>
          <a:prstGeom prst="rect">
            <a:avLst/>
          </a:prstGeom>
        </p:spPr>
      </p:pic>
      <p:sp>
        <p:nvSpPr>
          <p:cNvPr id="2" name="Titel 1">
            <a:extLst>
              <a:ext uri="{FF2B5EF4-FFF2-40B4-BE49-F238E27FC236}">
                <a16:creationId xmlns:a16="http://schemas.microsoft.com/office/drawing/2014/main" id="{F422944A-593C-E6C5-0113-D2BBB3BC5290}"/>
              </a:ext>
            </a:extLst>
          </p:cNvPr>
          <p:cNvSpPr>
            <a:spLocks noGrp="1"/>
          </p:cNvSpPr>
          <p:nvPr>
            <p:ph type="title"/>
          </p:nvPr>
        </p:nvSpPr>
        <p:spPr/>
        <p:txBody>
          <a:bodyPr/>
          <a:lstStyle/>
          <a:p>
            <a:r>
              <a:rPr lang="en-US" dirty="0"/>
              <a:t>Press kit</a:t>
            </a:r>
            <a:endParaRPr lang="nl-NL" dirty="0"/>
          </a:p>
        </p:txBody>
      </p:sp>
      <p:sp>
        <p:nvSpPr>
          <p:cNvPr id="4" name="Tijdelijke aanduiding voor inhoud 3">
            <a:extLst>
              <a:ext uri="{FF2B5EF4-FFF2-40B4-BE49-F238E27FC236}">
                <a16:creationId xmlns:a16="http://schemas.microsoft.com/office/drawing/2014/main" id="{3A5CD1CE-B4E7-68F4-19AB-53E32AF73655}"/>
              </a:ext>
            </a:extLst>
          </p:cNvPr>
          <p:cNvSpPr>
            <a:spLocks noGrp="1"/>
          </p:cNvSpPr>
          <p:nvPr>
            <p:ph idx="1"/>
          </p:nvPr>
        </p:nvSpPr>
        <p:spPr/>
        <p:txBody>
          <a:bodyPr>
            <a:normAutofit lnSpcReduction="10000"/>
          </a:bodyPr>
          <a:lstStyle/>
          <a:p>
            <a:r>
              <a:rPr lang="en-US" dirty="0">
                <a:hlinkClick r:id="rId4"/>
              </a:rPr>
              <a:t>www.news.Suzuki.be</a:t>
            </a:r>
            <a:endParaRPr lang="en-US" dirty="0"/>
          </a:p>
          <a:p>
            <a:pPr lvl="1"/>
            <a:r>
              <a:rPr lang="nl-NL" dirty="0"/>
              <a:t>Presentation</a:t>
            </a:r>
          </a:p>
          <a:p>
            <a:pPr lvl="1"/>
            <a:r>
              <a:rPr lang="nl-NL" dirty="0"/>
              <a:t>Press kit</a:t>
            </a:r>
          </a:p>
          <a:p>
            <a:pPr lvl="1"/>
            <a:r>
              <a:rPr lang="nl-NL" dirty="0" err="1"/>
              <a:t>Local</a:t>
            </a:r>
            <a:r>
              <a:rPr lang="nl-NL" dirty="0"/>
              <a:t> pictures</a:t>
            </a:r>
          </a:p>
          <a:p>
            <a:pPr lvl="1"/>
            <a:r>
              <a:rPr lang="nl-NL" dirty="0"/>
              <a:t>Technical </a:t>
            </a:r>
            <a:r>
              <a:rPr lang="nl-NL" dirty="0" err="1"/>
              <a:t>specifications</a:t>
            </a:r>
            <a:endParaRPr lang="nl-NL" dirty="0"/>
          </a:p>
          <a:p>
            <a:pPr lvl="1"/>
            <a:endParaRPr lang="nl-NL" dirty="0"/>
          </a:p>
          <a:p>
            <a:r>
              <a:rPr lang="nl-NL" dirty="0"/>
              <a:t>Press </a:t>
            </a:r>
            <a:r>
              <a:rPr lang="nl-NL" dirty="0" err="1"/>
              <a:t>cars</a:t>
            </a:r>
            <a:r>
              <a:rPr lang="nl-NL" dirty="0"/>
              <a:t>  :  </a:t>
            </a:r>
            <a:r>
              <a:rPr lang="nl-NL" dirty="0" err="1"/>
              <a:t>can</a:t>
            </a:r>
            <a:r>
              <a:rPr lang="nl-NL" dirty="0"/>
              <a:t> </a:t>
            </a:r>
            <a:r>
              <a:rPr lang="nl-NL" dirty="0" err="1"/>
              <a:t>be</a:t>
            </a:r>
            <a:r>
              <a:rPr lang="nl-NL" dirty="0"/>
              <a:t> </a:t>
            </a:r>
            <a:r>
              <a:rPr lang="nl-NL" dirty="0" err="1"/>
              <a:t>booked</a:t>
            </a:r>
            <a:r>
              <a:rPr lang="nl-NL" dirty="0"/>
              <a:t> </a:t>
            </a:r>
            <a:r>
              <a:rPr lang="nl-NL" dirty="0" err="1"/>
              <a:t>now</a:t>
            </a:r>
            <a:r>
              <a:rPr lang="nl-NL" dirty="0"/>
              <a:t> </a:t>
            </a:r>
          </a:p>
          <a:p>
            <a:pPr lvl="1"/>
            <a:r>
              <a:rPr lang="nl-NL" dirty="0" err="1"/>
              <a:t>Across</a:t>
            </a:r>
            <a:endParaRPr lang="nl-NL" dirty="0"/>
          </a:p>
          <a:p>
            <a:pPr lvl="1"/>
            <a:r>
              <a:rPr lang="nl-NL" dirty="0"/>
              <a:t>Swift</a:t>
            </a:r>
          </a:p>
          <a:p>
            <a:pPr lvl="1"/>
            <a:r>
              <a:rPr lang="nl-NL" dirty="0" err="1"/>
              <a:t>Vitara</a:t>
            </a:r>
            <a:endParaRPr lang="nl-NL" dirty="0"/>
          </a:p>
          <a:p>
            <a:pPr lvl="1"/>
            <a:r>
              <a:rPr lang="nl-NL" dirty="0" err="1"/>
              <a:t>eVitara</a:t>
            </a:r>
            <a:r>
              <a:rPr lang="nl-NL" dirty="0"/>
              <a:t> 4x4</a:t>
            </a:r>
          </a:p>
        </p:txBody>
      </p:sp>
    </p:spTree>
    <p:extLst>
      <p:ext uri="{BB962C8B-B14F-4D97-AF65-F5344CB8AC3E}">
        <p14:creationId xmlns:p14="http://schemas.microsoft.com/office/powerpoint/2010/main" val="19796356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60018-9350-3984-74B3-61B5298065BC}"/>
            </a:ext>
          </a:extLst>
        </p:cNvPr>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1BAE5E72-06A9-A6BF-AD38-44722EEAA24A}"/>
              </a:ext>
            </a:extLst>
          </p:cNvPr>
          <p:cNvPicPr>
            <a:picLocks noGrp="1" noChangeAspect="1"/>
          </p:cNvPicPr>
          <p:nvPr>
            <p:ph idx="4294967295"/>
          </p:nvPr>
        </p:nvPicPr>
        <p:blipFill>
          <a:blip r:embed="rId3"/>
          <a:stretch>
            <a:fillRect/>
          </a:stretch>
        </p:blipFill>
        <p:spPr>
          <a:xfrm>
            <a:off x="-77638" y="-241540"/>
            <a:ext cx="12269638" cy="7157268"/>
          </a:xfrm>
          <a:prstGeom prst="rect">
            <a:avLst/>
          </a:prstGeom>
        </p:spPr>
      </p:pic>
      <p:sp>
        <p:nvSpPr>
          <p:cNvPr id="9" name="TextBox 8">
            <a:extLst>
              <a:ext uri="{FF2B5EF4-FFF2-40B4-BE49-F238E27FC236}">
                <a16:creationId xmlns:a16="http://schemas.microsoft.com/office/drawing/2014/main" id="{342A8970-6CCD-EA0D-D617-886FFBF6141D}"/>
              </a:ext>
            </a:extLst>
          </p:cNvPr>
          <p:cNvSpPr txBox="1"/>
          <p:nvPr/>
        </p:nvSpPr>
        <p:spPr>
          <a:xfrm>
            <a:off x="2684834" y="1099226"/>
            <a:ext cx="6391072" cy="707886"/>
          </a:xfrm>
          <a:prstGeom prst="rect">
            <a:avLst/>
          </a:prstGeom>
          <a:noFill/>
        </p:spPr>
        <p:txBody>
          <a:bodyPr wrap="square" rtlCol="0">
            <a:spAutoFit/>
          </a:bodyPr>
          <a:lstStyle/>
          <a:p>
            <a:r>
              <a:rPr lang="en-US" sz="4000" dirty="0"/>
              <a:t>Merci pour </a:t>
            </a:r>
            <a:r>
              <a:rPr lang="en-US" sz="4000" dirty="0" err="1"/>
              <a:t>votre</a:t>
            </a:r>
            <a:r>
              <a:rPr lang="en-US" sz="4000" dirty="0"/>
              <a:t> attention !!!</a:t>
            </a:r>
          </a:p>
        </p:txBody>
      </p:sp>
      <p:pic>
        <p:nvPicPr>
          <p:cNvPr id="3" name="Picture 2">
            <a:extLst>
              <a:ext uri="{FF2B5EF4-FFF2-40B4-BE49-F238E27FC236}">
                <a16:creationId xmlns:a16="http://schemas.microsoft.com/office/drawing/2014/main" id="{3487011D-18BE-BBBD-894D-27694229D732}"/>
              </a:ext>
            </a:extLst>
          </p:cNvPr>
          <p:cNvPicPr>
            <a:picLocks noChangeAspect="1"/>
          </p:cNvPicPr>
          <p:nvPr/>
        </p:nvPicPr>
        <p:blipFill>
          <a:blip r:embed="rId4"/>
          <a:stretch>
            <a:fillRect/>
          </a:stretch>
        </p:blipFill>
        <p:spPr>
          <a:xfrm>
            <a:off x="9438302" y="6200775"/>
            <a:ext cx="2620347" cy="571500"/>
          </a:xfrm>
          <a:prstGeom prst="rect">
            <a:avLst/>
          </a:prstGeom>
        </p:spPr>
      </p:pic>
    </p:spTree>
    <p:extLst>
      <p:ext uri="{BB962C8B-B14F-4D97-AF65-F5344CB8AC3E}">
        <p14:creationId xmlns:p14="http://schemas.microsoft.com/office/powerpoint/2010/main" val="2064064252"/>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920B3C404AC8B48ACB952F4F3CA2AE4" ma:contentTypeVersion="6" ma:contentTypeDescription="Create a new document." ma:contentTypeScope="" ma:versionID="a70a945608daa032b11dfd3b122cab3e">
  <xsd:schema xmlns:xsd="http://www.w3.org/2001/XMLSchema" xmlns:xs="http://www.w3.org/2001/XMLSchema" xmlns:p="http://schemas.microsoft.com/office/2006/metadata/properties" xmlns:ns2="b3bc7b38-f334-4a24-b65e-ffecfa5bd8d9" xmlns:ns3="c9fe798e-b14d-445b-8190-b4771c6e6c81" xmlns:ns4="42989a11-d517-4317-806f-99d94b0e36a3" xmlns:ns5="d4aa281b-53ac-4aba-a9d9-c5883b7227d2" targetNamespace="http://schemas.microsoft.com/office/2006/metadata/properties" ma:root="true" ma:fieldsID="1d1da0d7d5689db0b063d52487febd83" ns2:_="" ns3:_="" ns4:_="" ns5:_="">
    <xsd:import namespace="b3bc7b38-f334-4a24-b65e-ffecfa5bd8d9"/>
    <xsd:import namespace="c9fe798e-b14d-445b-8190-b4771c6e6c81"/>
    <xsd:import namespace="42989a11-d517-4317-806f-99d94b0e36a3"/>
    <xsd:import namespace="d4aa281b-53ac-4aba-a9d9-c5883b7227d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4:lcf76f155ced4ddcb4097134ff3c332f" minOccurs="0"/>
                <xsd:element ref="ns5:TaxCatchAll" minOccurs="0"/>
                <xsd:element ref="ns4:MediaServiceBillingMetadata" minOccurs="0"/>
                <xsd:element ref="ns4:NotArchiving"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bc7b38-f334-4a24-b65e-ffecfa5bd8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description="" ma:indexed="true" ma:internalName="MediaServiceLocation" ma:readOnly="true">
      <xsd:simpleType>
        <xsd:restriction base="dms:Text"/>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9fe798e-b14d-445b-8190-b4771c6e6c8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2989a11-d517-4317-806f-99d94b0e36a3" elementFormDefault="qualified">
    <xsd:import namespace="http://schemas.microsoft.com/office/2006/documentManagement/types"/>
    <xsd:import namespace="http://schemas.microsoft.com/office/infopath/2007/PartnerControls"/>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5da9c22-7670-4096-8b83-59bc4afc1e70" ma:termSetId="09814cd3-568e-fe90-9814-8d621ff8fb84" ma:anchorId="fba54fb3-c3e1-fe81-a776-ca4b69148c4d" ma:open="true" ma:isKeyword="false">
      <xsd:complexType>
        <xsd:sequence>
          <xsd:element ref="pc:Terms" minOccurs="0" maxOccurs="1"/>
        </xsd:sequence>
      </xsd:complexType>
    </xsd:element>
    <xsd:element name="MediaServiceBillingMetadata" ma:index="23" nillable="true" ma:displayName="MediaServiceBillingMetadata" ma:hidden="true" ma:internalName="MediaServiceBillingMetadata" ma:readOnly="true">
      <xsd:simpleType>
        <xsd:restriction base="dms:Note"/>
      </xsd:simpleType>
    </xsd:element>
    <xsd:element name="NotArchiving" ma:index="24" nillable="true" ma:displayName="NotArchiving" ma:default="0" ma:internalName="NotArchiving">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4aa281b-53ac-4aba-a9d9-c5883b7227d2"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5f1f4b91-898d-4700-ab6b-db1e65a956ad}" ma:internalName="TaxCatchAll" ma:showField="CatchAllData" ma:web="d4aa281b-53ac-4aba-a9d9-c5883b7227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NotArchiving xmlns="42989a11-d517-4317-806f-99d94b0e36a3">false</NotArchiving>
    <lcf76f155ced4ddcb4097134ff3c332f xmlns="42989a11-d517-4317-806f-99d94b0e36a3">
      <Terms xmlns="http://schemas.microsoft.com/office/infopath/2007/PartnerControls"/>
    </lcf76f155ced4ddcb4097134ff3c332f>
    <TaxCatchAll xmlns="d4aa281b-53ac-4aba-a9d9-c5883b7227d2" xsi:nil="true"/>
  </documentManagement>
</p:properties>
</file>

<file path=customXml/itemProps1.xml><?xml version="1.0" encoding="utf-8"?>
<ds:datastoreItem xmlns:ds="http://schemas.openxmlformats.org/officeDocument/2006/customXml" ds:itemID="{B118A48A-CAA5-40AD-9990-AF7C25D6AF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bc7b38-f334-4a24-b65e-ffecfa5bd8d9"/>
    <ds:schemaRef ds:uri="c9fe798e-b14d-445b-8190-b4771c6e6c81"/>
    <ds:schemaRef ds:uri="42989a11-d517-4317-806f-99d94b0e36a3"/>
    <ds:schemaRef ds:uri="d4aa281b-53ac-4aba-a9d9-c5883b7227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F721433-443B-4B32-A22C-341923B1907A}">
  <ds:schemaRefs>
    <ds:schemaRef ds:uri="http://schemas.microsoft.com/sharepoint/v3/contenttype/forms"/>
  </ds:schemaRefs>
</ds:datastoreItem>
</file>

<file path=customXml/itemProps3.xml><?xml version="1.0" encoding="utf-8"?>
<ds:datastoreItem xmlns:ds="http://schemas.openxmlformats.org/officeDocument/2006/customXml" ds:itemID="{C7D32737-E07D-4607-8306-539FB98A7B85}">
  <ds:schemaRefs>
    <ds:schemaRef ds:uri="c9fe798e-b14d-445b-8190-b4771c6e6c81"/>
    <ds:schemaRef ds:uri="http://schemas.microsoft.com/office/2006/documentManagement/types"/>
    <ds:schemaRef ds:uri="http://www.w3.org/XML/1998/namespace"/>
    <ds:schemaRef ds:uri="http://purl.org/dc/terms/"/>
    <ds:schemaRef ds:uri="http://purl.org/dc/dcmitype/"/>
    <ds:schemaRef ds:uri="http://schemas.openxmlformats.org/package/2006/metadata/core-properties"/>
    <ds:schemaRef ds:uri="http://schemas.microsoft.com/office/2006/metadata/properties"/>
    <ds:schemaRef ds:uri="http://purl.org/dc/elements/1.1/"/>
    <ds:schemaRef ds:uri="http://schemas.microsoft.com/office/infopath/2007/PartnerControls"/>
    <ds:schemaRef ds:uri="d4aa281b-53ac-4aba-a9d9-c5883b7227d2"/>
    <ds:schemaRef ds:uri="42989a11-d517-4317-806f-99d94b0e36a3"/>
    <ds:schemaRef ds:uri="b3bc7b38-f334-4a24-b65e-ffecfa5bd8d9"/>
  </ds:schemaRefs>
</ds:datastoreItem>
</file>

<file path=docProps/app.xml><?xml version="1.0" encoding="utf-8"?>
<Properties xmlns="http://schemas.openxmlformats.org/officeDocument/2006/extended-properties" xmlns:vt="http://schemas.openxmlformats.org/officeDocument/2006/docPropsVTypes">
  <TotalTime>0</TotalTime>
  <Words>3055</Words>
  <Application>Microsoft Office PowerPoint</Application>
  <PresentationFormat>Breedbeeld</PresentationFormat>
  <Paragraphs>328</Paragraphs>
  <Slides>34</Slides>
  <Notes>21</Notes>
  <HiddenSlides>0</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34</vt:i4>
      </vt:variant>
    </vt:vector>
  </HeadingPairs>
  <TitlesOfParts>
    <vt:vector size="44" baseType="lpstr">
      <vt:lpstr>-apple-system</vt:lpstr>
      <vt:lpstr>Aptos</vt:lpstr>
      <vt:lpstr>Aptos Display</vt:lpstr>
      <vt:lpstr>Arial</vt:lpstr>
      <vt:lpstr>Calisto MT</vt:lpstr>
      <vt:lpstr>Roboto</vt:lpstr>
      <vt:lpstr>Segoe UI</vt:lpstr>
      <vt:lpstr>SuzukiPROHeadline</vt:lpstr>
      <vt:lpstr>Wingdings</vt:lpstr>
      <vt:lpstr>Kantoorthema</vt:lpstr>
      <vt:lpstr>New Suzuki Across</vt:lpstr>
      <vt:lpstr>Figures Sales &amp; Registrations</vt:lpstr>
      <vt:lpstr>Figures Sales &amp; Registrations</vt:lpstr>
      <vt:lpstr>Dealernetwork</vt:lpstr>
      <vt:lpstr>SUZUKI MOTOR CORPORATION</vt:lpstr>
      <vt:lpstr>Financial Results &amp; Highlights</vt:lpstr>
      <vt:lpstr>INDIA EXPANSION AND MANUFACTURING</vt:lpstr>
      <vt:lpstr>TECHNOLOGY, ELECTRIFICATION &amp; NEW MOBILITY</vt:lpstr>
      <vt:lpstr>SUSTAINABLITITY &amp; ENVIRONMENTAL INITIATIVES</vt:lpstr>
      <vt:lpstr>INVESTMENTS &amp;PARTNERSHIPS</vt:lpstr>
      <vt:lpstr>PowerPoint-presentatie</vt:lpstr>
      <vt:lpstr>PowerPoint-presentatie</vt:lpstr>
      <vt:lpstr>Nouvelle Suzuki Across</vt:lpstr>
      <vt:lpstr>Style extérieur</vt:lpstr>
      <vt:lpstr>Style extérieur</vt:lpstr>
      <vt:lpstr>couleurs de carrosserie </vt:lpstr>
      <vt:lpstr>Intèrieur</vt:lpstr>
      <vt:lpstr>Design intérieur et confort</vt:lpstr>
      <vt:lpstr>Cockpit numérique intégré</vt:lpstr>
      <vt:lpstr>Confort ET RANGEMENT</vt:lpstr>
      <vt:lpstr>PowerPoint-presentatie</vt:lpstr>
      <vt:lpstr>New Plug-in hybrid systeem</vt:lpstr>
      <vt:lpstr>New Plug-in hybrid systeem</vt:lpstr>
      <vt:lpstr>Plug-in hybride</vt:lpstr>
      <vt:lpstr>Plug-in hybride</vt:lpstr>
      <vt:lpstr>Plug-in hybride</vt:lpstr>
      <vt:lpstr>système 4 roues motrices : E-FOUR</vt:lpstr>
      <vt:lpstr>système 4 roues motrices : E-FOUR</vt:lpstr>
      <vt:lpstr>Équipements de sécurité avancés</vt:lpstr>
      <vt:lpstr>Équipements de sécurité avancés</vt:lpstr>
      <vt:lpstr>Équipements de sécurité avancés</vt:lpstr>
      <vt:lpstr>Price basket </vt:lpstr>
      <vt:lpstr>Press kit</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Bart Hendrickx</dc:creator>
  <cp:lastModifiedBy>Bart Hendrickx</cp:lastModifiedBy>
  <cp:revision>8</cp:revision>
  <dcterms:created xsi:type="dcterms:W3CDTF">2026-08-26T07:58:50Z</dcterms:created>
  <dcterms:modified xsi:type="dcterms:W3CDTF">2026-08-31T10:43:56Z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0x0101004920B3C404AC8B48ACB952F4F3CA2AE4</vt:lpwstr>
  </property>
  <property fmtid="{D5CDD505-2E9C-101B-9397-08002B2CF9AE}" pid="3" name="MediaServiceImageTags">
    <vt:lpwstr/>
  </property>
</Properties>
</file>